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29" r:id="rId2"/>
  </p:sldMasterIdLst>
  <p:notesMasterIdLst>
    <p:notesMasterId r:id="rId17"/>
  </p:notesMasterIdLst>
  <p:handoutMasterIdLst>
    <p:handoutMasterId r:id="rId18"/>
  </p:handoutMasterIdLst>
  <p:sldIdLst>
    <p:sldId id="256" r:id="rId3"/>
    <p:sldId id="321" r:id="rId4"/>
    <p:sldId id="309" r:id="rId5"/>
    <p:sldId id="310" r:id="rId6"/>
    <p:sldId id="311" r:id="rId7"/>
    <p:sldId id="312" r:id="rId8"/>
    <p:sldId id="313" r:id="rId9"/>
    <p:sldId id="314" r:id="rId10"/>
    <p:sldId id="315" r:id="rId11"/>
    <p:sldId id="316" r:id="rId12"/>
    <p:sldId id="317" r:id="rId13"/>
    <p:sldId id="318" r:id="rId14"/>
    <p:sldId id="319" r:id="rId15"/>
    <p:sldId id="320" r:id="rId16"/>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94096" autoAdjust="0"/>
  </p:normalViewPr>
  <p:slideViewPr>
    <p:cSldViewPr snapToGrid="0" showGuides="1">
      <p:cViewPr varScale="1">
        <p:scale>
          <a:sx n="62" d="100"/>
          <a:sy n="62" d="100"/>
        </p:scale>
        <p:origin x="1051" y="53"/>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p:scale>
          <a:sx n="148" d="100"/>
          <a:sy n="148" d="100"/>
        </p:scale>
        <p:origin x="3800" y="-25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Instructor note: It</a:t>
            </a:r>
            <a:r>
              <a:rPr lang="en-US" baseline="0" dirty="0"/>
              <a:t> is likely that some will not understand the terms for “state.”  </a:t>
            </a:r>
          </a:p>
          <a:p>
            <a:pPr marL="0" marR="0" lvl="0" indent="0" algn="l" defTabSz="895350" rtl="0" eaLnBrk="0" fontAlgn="base" latinLnBrk="0" hangingPunct="0">
              <a:lnSpc>
                <a:spcPct val="90000"/>
              </a:lnSpc>
              <a:spcBef>
                <a:spcPct val="40000"/>
              </a:spcBef>
              <a:spcAft>
                <a:spcPct val="0"/>
              </a:spcAft>
              <a:buClrTx/>
              <a:buSzTx/>
              <a:buFontTx/>
              <a:buNone/>
              <a:tabLst/>
              <a:defRPr/>
            </a:pPr>
            <a:r>
              <a:rPr lang="en-US" dirty="0"/>
              <a:t>Focus on what you want the program to do.</a:t>
            </a:r>
          </a:p>
          <a:p>
            <a:pPr marL="0" marR="0" lvl="0" indent="0" algn="l" defTabSz="895350" rtl="0" eaLnBrk="0" fontAlgn="base" latinLnBrk="0" hangingPunct="0">
              <a:lnSpc>
                <a:spcPct val="90000"/>
              </a:lnSpc>
              <a:spcBef>
                <a:spcPct val="40000"/>
              </a:spcBef>
              <a:spcAft>
                <a:spcPct val="0"/>
              </a:spcAft>
              <a:buClrTx/>
              <a:buSzTx/>
              <a:buFontTx/>
              <a:buNone/>
              <a:tabLst/>
              <a:defRPr/>
            </a:pPr>
            <a:r>
              <a:rPr lang="en-US" dirty="0"/>
              <a:t>If</a:t>
            </a:r>
            <a:r>
              <a:rPr lang="en-US" baseline="0" dirty="0"/>
              <a:t> the sequence of operations of your program depends on stored values, then there is a “state machine”</a:t>
            </a:r>
            <a:endParaRPr lang="en-US" dirty="0"/>
          </a:p>
          <a:p>
            <a:pPr marL="0" marR="0" lvl="0" indent="0" algn="l" defTabSz="895350" rtl="0" eaLnBrk="0" fontAlgn="base" latinLnBrk="0" hangingPunct="0">
              <a:lnSpc>
                <a:spcPct val="90000"/>
              </a:lnSpc>
              <a:spcBef>
                <a:spcPct val="40000"/>
              </a:spcBef>
              <a:spcAft>
                <a:spcPct val="0"/>
              </a:spcAft>
              <a:buClrTx/>
              <a:buSzTx/>
              <a:buFontTx/>
              <a:buNone/>
              <a:tabLst/>
              <a:defRPr/>
            </a:pPr>
            <a:r>
              <a:rPr lang="en-US" dirty="0"/>
              <a:t>What</a:t>
            </a:r>
            <a:r>
              <a:rPr lang="en-US" baseline="0" dirty="0"/>
              <a:t> can it do? Under what conditions can it do that?</a:t>
            </a:r>
            <a:endParaRPr lang="en-US" dirty="0"/>
          </a:p>
          <a:p>
            <a:endParaRPr lang="en-US" dirty="0"/>
          </a:p>
          <a:p>
            <a:r>
              <a:rPr lang="en-US" dirty="0"/>
              <a:t>*</a:t>
            </a:r>
          </a:p>
          <a:p>
            <a:r>
              <a:rPr lang="en-US" dirty="0"/>
              <a:t>Each state has a set of attributes</a:t>
            </a:r>
          </a:p>
          <a:p>
            <a:r>
              <a:rPr lang="en-US" dirty="0"/>
              <a:t>Transitions are the actions</a:t>
            </a:r>
          </a:p>
          <a:p>
            <a:r>
              <a:rPr lang="en-US" dirty="0"/>
              <a:t>*</a:t>
            </a:r>
          </a:p>
          <a:p>
            <a:endParaRPr lang="en-US" dirty="0"/>
          </a:p>
          <a:p>
            <a:r>
              <a:rPr lang="en-US" dirty="0"/>
              <a:t>How</a:t>
            </a:r>
            <a:r>
              <a:rPr lang="en-US" baseline="0" dirty="0"/>
              <a:t> to recognize you need one</a:t>
            </a:r>
          </a:p>
          <a:p>
            <a:r>
              <a:rPr lang="en-US" baseline="0" dirty="0"/>
              <a:t>How to recognize you have one</a:t>
            </a:r>
          </a:p>
          <a:p>
            <a:endParaRPr lang="en-US" baseline="0" dirty="0"/>
          </a:p>
          <a:p>
            <a:r>
              <a:rPr lang="en-US" baseline="0" dirty="0"/>
              <a:t>Do I throw code, or use a state machine?</a:t>
            </a:r>
          </a:p>
          <a:p>
            <a:endParaRPr lang="en-US" baseline="0" dirty="0"/>
          </a:p>
          <a:p>
            <a:r>
              <a:rPr lang="en-US" dirty="0"/>
              <a:t>Learning objective</a:t>
            </a:r>
          </a:p>
          <a:p>
            <a:r>
              <a:rPr lang="en-US" dirty="0"/>
              <a:t>Describe</a:t>
            </a:r>
            <a:r>
              <a:rPr lang="en-US" baseline="0" dirty="0"/>
              <a:t> the internal behavior of a small program</a:t>
            </a:r>
          </a:p>
          <a:p>
            <a:r>
              <a:rPr lang="en-US" baseline="0" dirty="0"/>
              <a:t>Describe the component hierarchy and relationships</a:t>
            </a:r>
          </a:p>
          <a:p>
            <a:r>
              <a:rPr lang="en-US" baseline="0" dirty="0"/>
              <a:t>Record the relationships using some form of notation</a:t>
            </a:r>
          </a:p>
          <a:p>
            <a:r>
              <a:rPr lang="en-US" baseline="0" dirty="0"/>
              <a:t>Review the behavior </a:t>
            </a:r>
          </a:p>
          <a:p>
            <a:endParaRPr lang="en-US" baseline="0" dirty="0"/>
          </a:p>
          <a:p>
            <a:endParaRPr lang="en-US" baseline="0" dirty="0"/>
          </a:p>
          <a:p>
            <a:r>
              <a:rPr lang="en-US" baseline="0" dirty="0"/>
              <a:t>50,000 foot view is value of design, power of review of design, but not details of UML or methods</a:t>
            </a:r>
          </a:p>
          <a:p>
            <a:endParaRPr lang="en-US" baseline="0" dirty="0"/>
          </a:p>
          <a:p>
            <a:endParaRPr lang="en-US" baseline="0" dirty="0"/>
          </a:p>
          <a:p>
            <a:r>
              <a:rPr lang="en-US" baseline="0" dirty="0"/>
              <a:t>Ask the question, </a:t>
            </a:r>
          </a:p>
          <a:p>
            <a:r>
              <a:rPr lang="en-US" baseline="0" dirty="0"/>
              <a:t>What should the company do tomorrow WRT design?</a:t>
            </a:r>
          </a:p>
          <a:p>
            <a:r>
              <a:rPr lang="en-US" baseline="0" dirty="0"/>
              <a:t>Last slide is</a:t>
            </a:r>
          </a:p>
          <a:p>
            <a:r>
              <a:rPr lang="en-US" baseline="0" dirty="0"/>
              <a:t>Figure out what language you are fluent in</a:t>
            </a:r>
          </a:p>
          <a:p>
            <a:r>
              <a:rPr lang="en-US" baseline="0" dirty="0"/>
              <a:t>If you have no formal notation, invent something</a:t>
            </a:r>
          </a:p>
          <a:p>
            <a:endParaRPr lang="en-US" baseline="0" dirty="0"/>
          </a:p>
          <a:p>
            <a:r>
              <a:rPr lang="en-US" baseline="0" dirty="0"/>
              <a:t>Just talk about the different views</a:t>
            </a:r>
          </a:p>
          <a:p>
            <a:r>
              <a:rPr lang="en-US" baseline="0" dirty="0"/>
              <a:t>Many have worked on something</a:t>
            </a:r>
          </a:p>
          <a:p>
            <a:r>
              <a:rPr lang="en-US" baseline="0" dirty="0"/>
              <a:t>Describe the interactions between </a:t>
            </a:r>
          </a:p>
          <a:p>
            <a:r>
              <a:rPr lang="en-US" baseline="0" dirty="0"/>
              <a:t>If recognize a state diagram, </a:t>
            </a:r>
          </a:p>
          <a:p>
            <a:r>
              <a:rPr lang="en-US" baseline="0" dirty="0"/>
              <a:t>Do a peer review</a:t>
            </a:r>
          </a:p>
          <a:p>
            <a:r>
              <a:rPr lang="en-US" baseline="0" dirty="0"/>
              <a:t>People spot things right away</a:t>
            </a:r>
          </a:p>
          <a:p>
            <a:r>
              <a:rPr lang="en-US" baseline="0" dirty="0"/>
              <a:t>Get into a peer review understanding</a:t>
            </a:r>
          </a:p>
          <a:p>
            <a:r>
              <a:rPr lang="en-US" baseline="0" dirty="0"/>
              <a:t>Then 4 views, and 4+1</a:t>
            </a:r>
          </a:p>
          <a:p>
            <a:endParaRPr lang="en-US" baseline="0" dirty="0"/>
          </a:p>
          <a:p>
            <a:r>
              <a:rPr lang="en-US" baseline="0" dirty="0"/>
              <a:t>What is this view all about?</a:t>
            </a:r>
          </a:p>
          <a:p>
            <a:r>
              <a:rPr lang="en-US" baseline="0" dirty="0"/>
              <a:t>How do I review it?</a:t>
            </a:r>
          </a:p>
          <a:p>
            <a:r>
              <a:rPr lang="en-US" baseline="0" dirty="0"/>
              <a:t>Get them to ask questions</a:t>
            </a:r>
          </a:p>
          <a:p>
            <a:r>
              <a:rPr lang="en-US" baseline="0" dirty="0"/>
              <a:t>Get their normal, natural approach</a:t>
            </a:r>
          </a:p>
          <a:p>
            <a:r>
              <a:rPr lang="en-US" baseline="0" dirty="0"/>
              <a:t>What should I do, what notations do you know?</a:t>
            </a:r>
          </a:p>
          <a:p>
            <a:endParaRPr lang="en-US" baseline="0" dirty="0"/>
          </a:p>
          <a:p>
            <a:r>
              <a:rPr lang="en-US" baseline="0" dirty="0"/>
              <a:t>What are you trying to do?</a:t>
            </a:r>
          </a:p>
        </p:txBody>
      </p:sp>
      <p:sp>
        <p:nvSpPr>
          <p:cNvPr id="4" name="Slide Number Placeholder 3"/>
          <p:cNvSpPr>
            <a:spLocks noGrp="1"/>
          </p:cNvSpPr>
          <p:nvPr>
            <p:ph type="sldNum" sz="quarter" idx="10"/>
          </p:nvPr>
        </p:nvSpPr>
        <p:spPr/>
        <p:txBody>
          <a:bodyPr/>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17700" y="604838"/>
            <a:ext cx="2808288" cy="2108200"/>
          </a:xfrm>
        </p:spPr>
      </p:sp>
      <p:sp>
        <p:nvSpPr>
          <p:cNvPr id="3" name="Notes Placeholder 2"/>
          <p:cNvSpPr>
            <a:spLocks noGrp="1"/>
          </p:cNvSpPr>
          <p:nvPr>
            <p:ph type="body" idx="1"/>
          </p:nvPr>
        </p:nvSpPr>
        <p:spPr/>
        <p:txBody>
          <a:bodyPr/>
          <a:lstStyle/>
          <a:p>
            <a:r>
              <a:rPr lang="en-US" altLang="en-US" dirty="0"/>
              <a:t>Here is a table containing</a:t>
            </a:r>
            <a:r>
              <a:rPr lang="en-US" altLang="en-US" baseline="0" dirty="0"/>
              <a:t> the same information as the chart.</a:t>
            </a:r>
            <a:endParaRPr lang="en-US" altLang="en-US" dirty="0"/>
          </a:p>
          <a:p>
            <a:r>
              <a:rPr lang="en-US" altLang="en-US" dirty="0"/>
              <a:t>Verify</a:t>
            </a:r>
            <a:r>
              <a:rPr lang="en-US" altLang="en-US" baseline="0" dirty="0"/>
              <a:t> that this is consistent with the handout</a:t>
            </a:r>
          </a:p>
          <a:p>
            <a:endParaRPr lang="en-US" altLang="en-US" baseline="0" dirty="0"/>
          </a:p>
          <a:p>
            <a:endParaRPr lang="en-US" altLang="en-US" dirty="0"/>
          </a:p>
          <a:p>
            <a:r>
              <a:rPr lang="en-US" altLang="en-US" dirty="0"/>
              <a:t>The </a:t>
            </a:r>
            <a:r>
              <a:rPr lang="en-US" altLang="en-US" dirty="0" err="1"/>
              <a:t>SignOn</a:t>
            </a:r>
            <a:r>
              <a:rPr lang="en-US" altLang="en-US" dirty="0"/>
              <a:t> object is to have the following methods:</a:t>
            </a:r>
          </a:p>
          <a:p>
            <a:pPr lvl="1"/>
            <a:r>
              <a:rPr lang="en-US" altLang="en-US" dirty="0"/>
              <a:t>Open - initiates a sign-on procedure</a:t>
            </a:r>
          </a:p>
          <a:p>
            <a:pPr lvl="1"/>
            <a:r>
              <a:rPr lang="en-US" altLang="en-US" dirty="0" err="1"/>
              <a:t>LogOn</a:t>
            </a:r>
            <a:r>
              <a:rPr lang="en-US" altLang="en-US" dirty="0"/>
              <a:t> - requests a name</a:t>
            </a:r>
          </a:p>
          <a:p>
            <a:pPr lvl="1"/>
            <a:r>
              <a:rPr lang="en-US" altLang="en-US" dirty="0"/>
              <a:t>if the name is correct, </a:t>
            </a:r>
            <a:r>
              <a:rPr lang="en-US" altLang="en-US" dirty="0" err="1"/>
              <a:t>PassWord</a:t>
            </a:r>
            <a:r>
              <a:rPr lang="en-US" altLang="en-US" dirty="0"/>
              <a:t> requests the password</a:t>
            </a:r>
          </a:p>
          <a:p>
            <a:pPr lvl="1"/>
            <a:r>
              <a:rPr lang="en-US" altLang="en-US" dirty="0"/>
              <a:t>if the </a:t>
            </a:r>
            <a:r>
              <a:rPr lang="en-US" altLang="en-US" dirty="0" err="1"/>
              <a:t>PassWord</a:t>
            </a:r>
            <a:r>
              <a:rPr lang="en-US" altLang="en-US" dirty="0"/>
              <a:t> is correct, </a:t>
            </a:r>
            <a:r>
              <a:rPr lang="en-US" altLang="en-US" dirty="0" err="1"/>
              <a:t>SignOn</a:t>
            </a:r>
            <a:r>
              <a:rPr lang="en-US" altLang="en-US" dirty="0"/>
              <a:t> terminates with the value true</a:t>
            </a:r>
          </a:p>
          <a:p>
            <a:pPr lvl="1"/>
            <a:r>
              <a:rPr lang="en-US" altLang="en-US" dirty="0"/>
              <a:t>if there is any error, the program starts again at </a:t>
            </a:r>
            <a:r>
              <a:rPr lang="en-US" altLang="en-US" dirty="0" err="1"/>
              <a:t>LogOn</a:t>
            </a:r>
            <a:endParaRPr lang="en-US" altLang="en-US" dirty="0"/>
          </a:p>
          <a:p>
            <a:pPr lvl="1"/>
            <a:r>
              <a:rPr lang="en-US" altLang="en-US" dirty="0"/>
              <a:t>for any two errors, </a:t>
            </a:r>
            <a:r>
              <a:rPr lang="en-US" altLang="en-US" dirty="0" err="1"/>
              <a:t>SignOn</a:t>
            </a:r>
            <a:r>
              <a:rPr lang="en-US" altLang="en-US" dirty="0"/>
              <a:t> terminates with the value false</a:t>
            </a:r>
          </a:p>
          <a:p>
            <a:pPr lvl="1"/>
            <a:endParaRPr lang="en-US" altLang="en-US" dirty="0"/>
          </a:p>
          <a:p>
            <a:pPr lvl="1"/>
            <a:endParaRPr lang="en-US" altLang="en-US" dirty="0"/>
          </a:p>
          <a:p>
            <a:pPr lvl="1"/>
            <a:r>
              <a:rPr lang="en-US" altLang="en-US" dirty="0"/>
              <a:t>How many states do you have?</a:t>
            </a:r>
          </a:p>
          <a:p>
            <a:pPr lvl="1"/>
            <a:r>
              <a:rPr lang="en-US" altLang="en-US" dirty="0"/>
              <a:t>How do you move from</a:t>
            </a:r>
            <a:r>
              <a:rPr lang="en-US" altLang="en-US" baseline="0" dirty="0"/>
              <a:t> one state to the next?</a:t>
            </a:r>
            <a:endParaRPr lang="en-US" altLang="en-US" dirty="0"/>
          </a:p>
        </p:txBody>
      </p:sp>
    </p:spTree>
    <p:extLst>
      <p:ext uri="{BB962C8B-B14F-4D97-AF65-F5344CB8AC3E}">
        <p14:creationId xmlns:p14="http://schemas.microsoft.com/office/powerpoint/2010/main" val="10384261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17700" y="604838"/>
            <a:ext cx="2808288" cy="2108200"/>
          </a:xfrm>
        </p:spPr>
      </p:sp>
      <p:sp>
        <p:nvSpPr>
          <p:cNvPr id="3" name="Notes Placeholder 2"/>
          <p:cNvSpPr>
            <a:spLocks noGrp="1"/>
          </p:cNvSpPr>
          <p:nvPr>
            <p:ph type="body" idx="1"/>
          </p:nvPr>
        </p:nvSpPr>
        <p:spPr/>
        <p:txBody>
          <a:bodyPr/>
          <a:lstStyle/>
          <a:p>
            <a:r>
              <a:rPr lang="en-US" dirty="0"/>
              <a:t>Wrap up by summarizing why to use a state machine.</a:t>
            </a:r>
          </a:p>
        </p:txBody>
      </p:sp>
    </p:spTree>
    <p:extLst>
      <p:ext uri="{BB962C8B-B14F-4D97-AF65-F5344CB8AC3E}">
        <p14:creationId xmlns:p14="http://schemas.microsoft.com/office/powerpoint/2010/main" val="845690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17700" y="604838"/>
            <a:ext cx="2808288" cy="2108200"/>
          </a:xfrm>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400" b="0" i="0" kern="1200" baseline="0" dirty="0">
                <a:solidFill>
                  <a:schemeClr val="tx1"/>
                </a:solidFill>
                <a:effectLst/>
                <a:latin typeface="Arial" charset="0"/>
                <a:ea typeface="+mn-ea"/>
                <a:cs typeface="Arial" charset="0"/>
              </a:rPr>
              <a:t>The problem with state machines is that you don’t need them, until you do</a:t>
            </a:r>
          </a:p>
          <a:p>
            <a:pPr marL="0" indent="0">
              <a:buFont typeface="Arial" panose="020B0604020202020204" pitchFamily="34" charset="0"/>
              <a:buNone/>
            </a:pPr>
            <a:endParaRPr lang="en-US" sz="1400" b="0" i="0" kern="1200" baseline="0" dirty="0">
              <a:solidFill>
                <a:schemeClr val="tx1"/>
              </a:solidFill>
              <a:effectLst/>
              <a:latin typeface="Arial" charset="0"/>
              <a:ea typeface="+mn-ea"/>
              <a:cs typeface="Arial" charset="0"/>
            </a:endParaRPr>
          </a:p>
          <a:p>
            <a:pPr marL="0" indent="0">
              <a:buFont typeface="Arial" panose="020B0604020202020204" pitchFamily="34" charset="0"/>
              <a:buNone/>
            </a:pPr>
            <a:r>
              <a:rPr lang="en-US" sz="1400" b="0" i="0" kern="1200" baseline="0" dirty="0">
                <a:solidFill>
                  <a:schemeClr val="tx1"/>
                </a:solidFill>
                <a:effectLst/>
                <a:latin typeface="Arial" charset="0"/>
                <a:ea typeface="+mn-ea"/>
                <a:cs typeface="Arial" charset="0"/>
              </a:rPr>
              <a:t>You rarely create an object or class fully with all the behavior it is ever going to need. Instead,  you enhance it over time. </a:t>
            </a:r>
          </a:p>
          <a:p>
            <a:pPr marL="0" indent="0">
              <a:buFont typeface="Arial" panose="020B0604020202020204" pitchFamily="34" charset="0"/>
              <a:buNone/>
            </a:pPr>
            <a:r>
              <a:rPr lang="en-US" sz="1400" b="0" i="0" kern="1200" baseline="0" dirty="0">
                <a:solidFill>
                  <a:schemeClr val="tx1"/>
                </a:solidFill>
                <a:effectLst/>
                <a:latin typeface="Arial" charset="0"/>
                <a:ea typeface="+mn-ea"/>
                <a:cs typeface="Arial" charset="0"/>
              </a:rPr>
              <a:t>So it is with the "states" that a state machine (object) can be in.</a:t>
            </a:r>
          </a:p>
          <a:p>
            <a:pPr marL="0" indent="0">
              <a:buFont typeface="Arial" panose="020B0604020202020204" pitchFamily="34" charset="0"/>
              <a:buNone/>
            </a:pPr>
            <a:r>
              <a:rPr lang="en-US" sz="1400" b="0" i="0" kern="1200" baseline="0" dirty="0">
                <a:solidFill>
                  <a:schemeClr val="tx1"/>
                </a:solidFill>
                <a:effectLst/>
                <a:latin typeface="Arial" charset="0"/>
                <a:ea typeface="+mn-ea"/>
                <a:cs typeface="Arial" charset="0"/>
              </a:rPr>
              <a:t>In the beginning, the object’s state machine behavior is not “complex” enough to warrant a state machine design. </a:t>
            </a:r>
          </a:p>
          <a:p>
            <a:pPr marL="0" indent="0">
              <a:buFont typeface="Arial" panose="020B0604020202020204" pitchFamily="34" charset="0"/>
              <a:buNone/>
            </a:pPr>
            <a:r>
              <a:rPr lang="en-US" sz="1400" b="0" i="0" kern="1200" baseline="0" dirty="0">
                <a:solidFill>
                  <a:schemeClr val="tx1"/>
                </a:solidFill>
                <a:effectLst/>
                <a:latin typeface="Arial" charset="0"/>
                <a:ea typeface="+mn-ea"/>
                <a:cs typeface="Arial" charset="0"/>
              </a:rPr>
              <a:t>After all, you’ve been told many times don’t create something until you need it (YAGNI).</a:t>
            </a:r>
          </a:p>
          <a:p>
            <a:pPr marL="0" indent="0">
              <a:buFont typeface="Arial" panose="020B0604020202020204" pitchFamily="34" charset="0"/>
              <a:buNone/>
            </a:pPr>
            <a:r>
              <a:rPr lang="en-US" sz="1400" b="0" i="0" kern="1200" baseline="0" dirty="0">
                <a:solidFill>
                  <a:schemeClr val="tx1"/>
                </a:solidFill>
                <a:effectLst/>
                <a:latin typeface="Arial" charset="0"/>
                <a:ea typeface="+mn-ea"/>
                <a:cs typeface="Arial" charset="0"/>
              </a:rPr>
              <a:t>But sooner or later the complexity has grown to where you need a state machine to make the code understandable and maintainable</a:t>
            </a:r>
          </a:p>
          <a:p>
            <a:pPr marL="0" indent="0">
              <a:buFont typeface="Arial" panose="020B0604020202020204" pitchFamily="34" charset="0"/>
              <a:buNone/>
            </a:pPr>
            <a:r>
              <a:rPr lang="en-US" sz="1400" b="0" i="0" kern="1200" baseline="0" dirty="0">
                <a:solidFill>
                  <a:schemeClr val="tx1"/>
                </a:solidFill>
                <a:effectLst/>
                <a:latin typeface="Arial" charset="0"/>
                <a:ea typeface="+mn-ea"/>
                <a:cs typeface="Arial" charset="0"/>
              </a:rPr>
              <a:t>But the source has become a “Marley's chain,” too big and complicated to refactor. </a:t>
            </a:r>
          </a:p>
          <a:p>
            <a:pPr marL="0" indent="0">
              <a:buFont typeface="Arial" panose="020B0604020202020204" pitchFamily="34" charset="0"/>
              <a:buNone/>
            </a:pPr>
            <a:r>
              <a:rPr lang="en-US" sz="1400" b="0" i="0" kern="1200" baseline="0" dirty="0">
                <a:solidFill>
                  <a:schemeClr val="tx1"/>
                </a:solidFill>
                <a:effectLst/>
                <a:latin typeface="Arial" charset="0"/>
                <a:ea typeface="+mn-ea"/>
                <a:cs typeface="Arial" charset="0"/>
              </a:rPr>
              <a:t>You also feel as though the sunk cost of time and effort you invested in development is now too much to waste. </a:t>
            </a:r>
          </a:p>
          <a:p>
            <a:pPr marL="0" indent="0">
              <a:buFont typeface="Arial" panose="020B0604020202020204" pitchFamily="34" charset="0"/>
              <a:buNone/>
            </a:pPr>
            <a:r>
              <a:rPr lang="en-US" sz="1400" b="0" i="0" kern="1200" baseline="0" dirty="0">
                <a:solidFill>
                  <a:schemeClr val="tx1"/>
                </a:solidFill>
                <a:effectLst/>
                <a:latin typeface="Arial" charset="0"/>
                <a:ea typeface="+mn-ea"/>
                <a:cs typeface="Arial" charset="0"/>
              </a:rPr>
              <a:t> You’d rather patch than equivalent functionality. It's a bit of a catch-22. It's overkill and by the time it's not, it's too late.</a:t>
            </a:r>
          </a:p>
          <a:p>
            <a:endParaRPr lang="en-US" dirty="0"/>
          </a:p>
        </p:txBody>
      </p:sp>
    </p:spTree>
    <p:extLst>
      <p:ext uri="{BB962C8B-B14F-4D97-AF65-F5344CB8AC3E}">
        <p14:creationId xmlns:p14="http://schemas.microsoft.com/office/powerpoint/2010/main" val="452410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17700" y="604838"/>
            <a:ext cx="2808288" cy="21082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5329120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17700" y="604838"/>
            <a:ext cx="2808288" cy="2108200"/>
          </a:xfrm>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400" b="0" i="0" kern="1200" dirty="0">
                <a:solidFill>
                  <a:schemeClr val="tx1"/>
                </a:solidFill>
                <a:effectLst/>
                <a:latin typeface="Arial" charset="0"/>
                <a:ea typeface="+mn-ea"/>
                <a:cs typeface="Arial" charset="0"/>
              </a:rPr>
              <a:t>Confusing logic</a:t>
            </a:r>
          </a:p>
          <a:p>
            <a:pPr marL="0" indent="0">
              <a:buFont typeface="Arial" panose="020B0604020202020204" pitchFamily="34" charset="0"/>
              <a:buNone/>
            </a:pPr>
            <a:endParaRPr lang="en-US" sz="1400" b="0" i="0" kern="1200" dirty="0">
              <a:solidFill>
                <a:schemeClr val="tx1"/>
              </a:solidFill>
              <a:effectLst/>
              <a:latin typeface="Arial" charset="0"/>
              <a:ea typeface="+mn-ea"/>
              <a:cs typeface="Arial" charset="0"/>
            </a:endParaRPr>
          </a:p>
          <a:p>
            <a:pPr marL="0" indent="0">
              <a:buFont typeface="Arial" panose="020B0604020202020204" pitchFamily="34" charset="0"/>
              <a:buNone/>
            </a:pPr>
            <a:r>
              <a:rPr lang="en-US" sz="1400" b="0" i="0" kern="1200" dirty="0">
                <a:solidFill>
                  <a:schemeClr val="tx1"/>
                </a:solidFill>
                <a:effectLst/>
                <a:latin typeface="Arial" charset="0"/>
                <a:ea typeface="+mn-ea"/>
                <a:cs typeface="Arial" charset="0"/>
              </a:rPr>
              <a:t>End up with</a:t>
            </a:r>
            <a:r>
              <a:rPr lang="en-US" sz="1400" b="0" i="0" kern="1200" baseline="0" dirty="0">
                <a:solidFill>
                  <a:schemeClr val="tx1"/>
                </a:solidFill>
                <a:effectLst/>
                <a:latin typeface="Arial" charset="0"/>
                <a:ea typeface="+mn-ea"/>
                <a:cs typeface="Arial" charset="0"/>
              </a:rPr>
              <a:t> unhandled situations</a:t>
            </a:r>
          </a:p>
          <a:p>
            <a:pPr marL="0" indent="0">
              <a:buFont typeface="Arial" panose="020B0604020202020204" pitchFamily="34" charset="0"/>
              <a:buNone/>
            </a:pPr>
            <a:r>
              <a:rPr lang="en-US" sz="1400" b="0" i="0" kern="1200" baseline="0" dirty="0">
                <a:solidFill>
                  <a:schemeClr val="tx1"/>
                </a:solidFill>
                <a:effectLst/>
                <a:latin typeface="Arial" charset="0"/>
                <a:ea typeface="+mn-ea"/>
                <a:cs typeface="Arial" charset="0"/>
              </a:rPr>
              <a:t>State machine won’t be orthogonal</a:t>
            </a:r>
          </a:p>
          <a:p>
            <a:pPr marL="0" indent="0">
              <a:buFont typeface="Arial" panose="020B0604020202020204" pitchFamily="34" charset="0"/>
              <a:buNone/>
            </a:pPr>
            <a:r>
              <a:rPr lang="en-US" sz="1400" b="0" i="0" kern="1200" baseline="0" dirty="0">
                <a:solidFill>
                  <a:schemeClr val="tx1"/>
                </a:solidFill>
                <a:effectLst/>
                <a:latin typeface="Arial" charset="0"/>
                <a:ea typeface="+mn-ea"/>
                <a:cs typeface="Arial" charset="0"/>
              </a:rPr>
              <a:t>Improper exception handling</a:t>
            </a:r>
          </a:p>
          <a:p>
            <a:pPr marL="0" indent="0">
              <a:buFont typeface="Arial" panose="020B0604020202020204" pitchFamily="34" charset="0"/>
              <a:buNone/>
            </a:pPr>
            <a:r>
              <a:rPr lang="en-US" sz="1400" b="0" i="0" kern="1200" baseline="0" dirty="0">
                <a:solidFill>
                  <a:schemeClr val="tx1"/>
                </a:solidFill>
                <a:effectLst/>
                <a:latin typeface="Arial" charset="0"/>
                <a:ea typeface="+mn-ea"/>
                <a:cs typeface="Arial" charset="0"/>
              </a:rPr>
              <a:t>Unreachable states</a:t>
            </a:r>
          </a:p>
          <a:p>
            <a:pPr marL="0" indent="0">
              <a:buFont typeface="Arial" panose="020B0604020202020204" pitchFamily="34" charset="0"/>
              <a:buNone/>
            </a:pPr>
            <a:r>
              <a:rPr lang="en-US" sz="1400" b="0" i="0" kern="1200" baseline="0" dirty="0">
                <a:solidFill>
                  <a:schemeClr val="tx1"/>
                </a:solidFill>
                <a:effectLst/>
                <a:latin typeface="Arial" charset="0"/>
                <a:ea typeface="+mn-ea"/>
                <a:cs typeface="Arial" charset="0"/>
              </a:rPr>
              <a:t>Failure to terminate</a:t>
            </a:r>
          </a:p>
          <a:p>
            <a:pPr marL="0" indent="0">
              <a:buFont typeface="Arial" panose="020B0604020202020204" pitchFamily="34" charset="0"/>
              <a:buNone/>
            </a:pPr>
            <a:r>
              <a:rPr lang="en-US" sz="1400" b="0" i="0" kern="1200" baseline="0" dirty="0">
                <a:solidFill>
                  <a:schemeClr val="tx1"/>
                </a:solidFill>
                <a:effectLst/>
                <a:latin typeface="Arial" charset="0"/>
                <a:ea typeface="+mn-ea"/>
                <a:cs typeface="Arial" charset="0"/>
              </a:rPr>
              <a:t>Leads patching by “fixing the logic”; this often makes it more complicated</a:t>
            </a:r>
          </a:p>
          <a:p>
            <a:pPr marL="0" indent="0">
              <a:buFont typeface="Arial" panose="020B0604020202020204" pitchFamily="34" charset="0"/>
              <a:buNone/>
            </a:pPr>
            <a:endParaRPr lang="en-US" sz="1400" b="0" i="0" kern="1200" baseline="0" dirty="0">
              <a:solidFill>
                <a:schemeClr val="tx1"/>
              </a:solidFill>
              <a:effectLst/>
              <a:latin typeface="Arial" charset="0"/>
              <a:ea typeface="+mn-ea"/>
              <a:cs typeface="Arial" charset="0"/>
            </a:endParaRPr>
          </a:p>
          <a:p>
            <a:pPr marL="0" indent="0">
              <a:buFont typeface="Arial" panose="020B0604020202020204" pitchFamily="34" charset="0"/>
              <a:buNone/>
            </a:pPr>
            <a:endParaRPr lang="en-US" sz="1400" b="0" i="0" kern="1200" dirty="0">
              <a:solidFill>
                <a:schemeClr val="tx1"/>
              </a:solidFill>
              <a:effectLst/>
              <a:latin typeface="Arial" charset="0"/>
              <a:ea typeface="+mn-ea"/>
              <a:cs typeface="Arial" charset="0"/>
            </a:endParaRPr>
          </a:p>
          <a:p>
            <a:pPr marL="0" indent="0">
              <a:buFont typeface="Arial" panose="020B0604020202020204" pitchFamily="34" charset="0"/>
              <a:buNone/>
            </a:pPr>
            <a:endParaRPr lang="en-US" sz="1400" b="0" i="0" kern="1200" dirty="0">
              <a:solidFill>
                <a:schemeClr val="tx1"/>
              </a:solidFill>
              <a:effectLst/>
              <a:latin typeface="Arial" charset="0"/>
              <a:ea typeface="+mn-ea"/>
              <a:cs typeface="Arial" charset="0"/>
            </a:endParaRPr>
          </a:p>
          <a:p>
            <a:pPr marL="0" indent="0">
              <a:buFont typeface="Arial" panose="020B0604020202020204" pitchFamily="34" charset="0"/>
              <a:buNone/>
            </a:pPr>
            <a:r>
              <a:rPr lang="en-US" sz="1400" b="0" i="0" kern="1200" dirty="0">
                <a:solidFill>
                  <a:schemeClr val="tx1"/>
                </a:solidFill>
                <a:effectLst/>
                <a:latin typeface="Arial" charset="0"/>
                <a:ea typeface="+mn-ea"/>
                <a:cs typeface="Arial" charset="0"/>
              </a:rPr>
              <a:t>This is a discussion slide.</a:t>
            </a:r>
          </a:p>
          <a:p>
            <a:pPr marL="0" indent="0">
              <a:buFont typeface="Arial" panose="020B0604020202020204" pitchFamily="34" charset="0"/>
              <a:buNone/>
            </a:pPr>
            <a:r>
              <a:rPr lang="en-US" sz="1400" b="0" i="0" kern="1200" dirty="0">
                <a:solidFill>
                  <a:schemeClr val="tx1"/>
                </a:solidFill>
                <a:effectLst/>
                <a:latin typeface="Arial" charset="0"/>
                <a:ea typeface="+mn-ea"/>
                <a:cs typeface="Arial" charset="0"/>
              </a:rPr>
              <a:t>Ask</a:t>
            </a:r>
            <a:r>
              <a:rPr lang="en-US" sz="1400" b="0" i="0" kern="1200" baseline="0" dirty="0">
                <a:solidFill>
                  <a:schemeClr val="tx1"/>
                </a:solidFill>
                <a:effectLst/>
                <a:latin typeface="Arial" charset="0"/>
                <a:ea typeface="+mn-ea"/>
                <a:cs typeface="Arial" charset="0"/>
              </a:rPr>
              <a:t> participants about problems they may have had</a:t>
            </a:r>
          </a:p>
          <a:p>
            <a:pPr marL="0" indent="0">
              <a:buFont typeface="Arial" panose="020B0604020202020204" pitchFamily="34" charset="0"/>
              <a:buNone/>
            </a:pPr>
            <a:r>
              <a:rPr lang="en-US" sz="1400" b="0" i="0" kern="1200" baseline="0" dirty="0">
                <a:solidFill>
                  <a:schemeClr val="tx1"/>
                </a:solidFill>
                <a:effectLst/>
                <a:latin typeface="Arial" charset="0"/>
                <a:ea typeface="+mn-ea"/>
                <a:cs typeface="Arial" charset="0"/>
              </a:rPr>
              <a:t>Ask about issues with common state machines</a:t>
            </a:r>
          </a:p>
          <a:p>
            <a:pPr marL="0" indent="0">
              <a:buFont typeface="Arial" panose="020B0604020202020204" pitchFamily="34" charset="0"/>
              <a:buNone/>
            </a:pPr>
            <a:endParaRPr lang="en-US" sz="1400" b="0" i="0" kern="1200" baseline="0" dirty="0">
              <a:solidFill>
                <a:schemeClr val="tx1"/>
              </a:solidFill>
              <a:effectLst/>
              <a:latin typeface="Arial" charset="0"/>
              <a:ea typeface="+mn-ea"/>
              <a:cs typeface="Arial" charset="0"/>
            </a:endParaRPr>
          </a:p>
          <a:p>
            <a:pPr marL="0" indent="0">
              <a:buFont typeface="Arial" panose="020B0604020202020204" pitchFamily="34" charset="0"/>
              <a:buNone/>
            </a:pPr>
            <a:endParaRPr lang="en-US" sz="1400" b="0" i="0" kern="1200" baseline="0" dirty="0">
              <a:solidFill>
                <a:schemeClr val="tx1"/>
              </a:solidFill>
              <a:effectLst/>
              <a:latin typeface="Arial" charset="0"/>
              <a:ea typeface="+mn-ea"/>
              <a:cs typeface="Arial" charset="0"/>
            </a:endParaRPr>
          </a:p>
          <a:p>
            <a:pPr marL="0" indent="0">
              <a:buFont typeface="Arial" panose="020B0604020202020204" pitchFamily="34" charset="0"/>
              <a:buNone/>
            </a:pPr>
            <a:r>
              <a:rPr lang="en-US" dirty="0"/>
              <a:t>Key point of state machine</a:t>
            </a:r>
            <a:r>
              <a:rPr lang="en-US" baseline="0" dirty="0"/>
              <a:t> is</a:t>
            </a:r>
          </a:p>
          <a:p>
            <a:pPr marL="0" indent="0">
              <a:buFont typeface="Arial" panose="020B0604020202020204" pitchFamily="34" charset="0"/>
              <a:buNone/>
            </a:pPr>
            <a:r>
              <a:rPr lang="en-US" baseline="0" dirty="0"/>
              <a:t>Depends on something that happened in the past</a:t>
            </a:r>
          </a:p>
          <a:p>
            <a:pPr marL="0" indent="0">
              <a:buFont typeface="Arial" panose="020B0604020202020204" pitchFamily="34" charset="0"/>
              <a:buNone/>
            </a:pPr>
            <a:endParaRPr lang="en-US" baseline="0" dirty="0"/>
          </a:p>
          <a:p>
            <a:pPr marL="0" indent="0">
              <a:buFont typeface="Arial" panose="020B0604020202020204" pitchFamily="34" charset="0"/>
              <a:buNone/>
            </a:pPr>
            <a:r>
              <a:rPr lang="en-US" baseline="0" dirty="0"/>
              <a:t>Any functions have inputs</a:t>
            </a:r>
          </a:p>
          <a:p>
            <a:pPr marL="0" indent="0">
              <a:buFont typeface="Arial" panose="020B0604020202020204" pitchFamily="34" charset="0"/>
              <a:buNone/>
            </a:pPr>
            <a:r>
              <a:rPr lang="en-US" baseline="0" dirty="0"/>
              <a:t>Same inputs, and a different action depending on what happened before</a:t>
            </a:r>
          </a:p>
          <a:p>
            <a:pPr marL="0" indent="0">
              <a:buFont typeface="Arial" panose="020B0604020202020204" pitchFamily="34" charset="0"/>
              <a:buNone/>
            </a:pPr>
            <a:endParaRPr lang="en-US" baseline="0" dirty="0"/>
          </a:p>
          <a:p>
            <a:pPr marL="0" indent="0">
              <a:buFont typeface="Arial" panose="020B0604020202020204" pitchFamily="34" charset="0"/>
              <a:buNone/>
            </a:pPr>
            <a:r>
              <a:rPr lang="en-US" baseline="0" dirty="0"/>
              <a:t>Why is this problem special?</a:t>
            </a:r>
          </a:p>
          <a:p>
            <a:pPr marL="0" indent="0">
              <a:buFont typeface="Arial" panose="020B0604020202020204" pitchFamily="34" charset="0"/>
              <a:buNone/>
            </a:pPr>
            <a:r>
              <a:rPr lang="en-US" baseline="0" dirty="0"/>
              <a:t>A lot of programs may be only a simple decision, a simple Boolean expression</a:t>
            </a:r>
          </a:p>
          <a:p>
            <a:pPr marL="0" indent="0">
              <a:buFont typeface="Arial" panose="020B0604020202020204" pitchFamily="34" charset="0"/>
              <a:buNone/>
            </a:pPr>
            <a:endParaRPr lang="en-US" baseline="0" dirty="0"/>
          </a:p>
          <a:p>
            <a:pPr marL="0" indent="0">
              <a:buFont typeface="Arial" panose="020B0604020202020204" pitchFamily="34" charset="0"/>
              <a:buNone/>
            </a:pPr>
            <a:endParaRPr lang="en-US" baseline="0" dirty="0"/>
          </a:p>
          <a:p>
            <a:pPr marL="0" indent="0">
              <a:buFont typeface="Arial" panose="020B0604020202020204" pitchFamily="34" charset="0"/>
              <a:buNone/>
            </a:pPr>
            <a:r>
              <a:rPr lang="en-US" baseline="0" dirty="0"/>
              <a:t>Provide 5 or 6 behaviors. Which ones have state in them?</a:t>
            </a:r>
          </a:p>
          <a:p>
            <a:pPr marL="0" indent="0">
              <a:buFont typeface="Arial" panose="020B0604020202020204" pitchFamily="34" charset="0"/>
              <a:buNone/>
            </a:pPr>
            <a:r>
              <a:rPr lang="en-US" baseline="0" dirty="0"/>
              <a:t>Behavior of an elevator car when you press a button</a:t>
            </a:r>
          </a:p>
          <a:p>
            <a:pPr marL="0" indent="0">
              <a:buFont typeface="Arial" panose="020B0604020202020204" pitchFamily="34" charset="0"/>
              <a:buNone/>
            </a:pPr>
            <a:r>
              <a:rPr lang="en-US" baseline="0" dirty="0"/>
              <a:t>Logging in on a login screen</a:t>
            </a:r>
          </a:p>
          <a:p>
            <a:pPr marL="0" indent="0">
              <a:buFont typeface="Arial" panose="020B0604020202020204" pitchFamily="34" charset="0"/>
              <a:buNone/>
            </a:pPr>
            <a:r>
              <a:rPr lang="en-US" baseline="0" dirty="0"/>
              <a:t>Traversing a link in a website</a:t>
            </a:r>
          </a:p>
          <a:p>
            <a:pPr marL="0" indent="0">
              <a:buFont typeface="Arial" panose="020B0604020202020204" pitchFamily="34" charset="0"/>
              <a:buNone/>
            </a:pPr>
            <a:r>
              <a:rPr lang="en-US" baseline="0" dirty="0"/>
              <a:t>These things depend on what happened in the past</a:t>
            </a:r>
          </a:p>
          <a:p>
            <a:pPr marL="0" indent="0">
              <a:buFont typeface="Arial" panose="020B0604020202020204" pitchFamily="34" charset="0"/>
              <a:buNone/>
            </a:pPr>
            <a:r>
              <a:rPr lang="en-US" baseline="0" dirty="0"/>
              <a:t>Gets at some of the issues, relating to requirements</a:t>
            </a:r>
          </a:p>
          <a:p>
            <a:pPr marL="0" indent="0">
              <a:buFont typeface="Arial" panose="020B0604020202020204" pitchFamily="34" charset="0"/>
              <a:buNone/>
            </a:pPr>
            <a:r>
              <a:rPr lang="en-US" baseline="0" dirty="0"/>
              <a:t>The real problem is when do we really need a state machine? When is it helpful?</a:t>
            </a:r>
          </a:p>
          <a:p>
            <a:pPr marL="0" indent="0">
              <a:buFont typeface="Arial" panose="020B0604020202020204" pitchFamily="34" charset="0"/>
              <a:buNone/>
            </a:pPr>
            <a:r>
              <a:rPr lang="en-US" baseline="0" dirty="0"/>
              <a:t>When do you REQUIRE a state machine?</a:t>
            </a:r>
          </a:p>
          <a:p>
            <a:pPr marL="0" indent="0">
              <a:buFont typeface="Arial" panose="020B0604020202020204" pitchFamily="34" charset="0"/>
              <a:buNone/>
            </a:pPr>
            <a:endParaRPr lang="en-US" baseline="0" dirty="0"/>
          </a:p>
          <a:p>
            <a:pPr marL="0" indent="0">
              <a:buFont typeface="Arial" panose="020B0604020202020204" pitchFamily="34" charset="0"/>
              <a:buNone/>
            </a:pPr>
            <a:r>
              <a:rPr lang="en-US" baseline="0" dirty="0"/>
              <a:t>The bullets need careful facilitation</a:t>
            </a:r>
          </a:p>
          <a:p>
            <a:pPr marL="0" indent="0">
              <a:buFont typeface="Arial" panose="020B0604020202020204" pitchFamily="34" charset="0"/>
              <a:buNone/>
            </a:pPr>
            <a:endParaRPr lang="en-US" baseline="0" dirty="0"/>
          </a:p>
          <a:p>
            <a:pPr marL="0" indent="0">
              <a:buFont typeface="Arial" panose="020B0604020202020204" pitchFamily="34" charset="0"/>
              <a:buNone/>
            </a:pPr>
            <a:endParaRPr lang="en-US" dirty="0"/>
          </a:p>
          <a:p>
            <a:pPr marL="0" indent="0">
              <a:buFont typeface="Arial" panose="020B0604020202020204" pitchFamily="34" charset="0"/>
              <a:buNone/>
            </a:pPr>
            <a:endParaRPr lang="en-US" dirty="0"/>
          </a:p>
          <a:p>
            <a:pPr marL="0" indent="0">
              <a:buFont typeface="Arial" panose="020B0604020202020204" pitchFamily="34" charset="0"/>
              <a:buNone/>
            </a:pPr>
            <a:r>
              <a:rPr lang="en-US" dirty="0"/>
              <a:t>This must be based on an exercise for</a:t>
            </a:r>
            <a:r>
              <a:rPr lang="en-US" baseline="0" dirty="0"/>
              <a:t> which state is important. The options include</a:t>
            </a:r>
          </a:p>
          <a:p>
            <a:pPr marL="0" indent="0">
              <a:buFont typeface="Arial" panose="020B0604020202020204" pitchFamily="34" charset="0"/>
              <a:buNone/>
            </a:pPr>
            <a:r>
              <a:rPr lang="en-US" baseline="0" dirty="0"/>
              <a:t>Linked list</a:t>
            </a:r>
          </a:p>
          <a:p>
            <a:pPr marL="0" indent="0">
              <a:buFont typeface="Arial" panose="020B0604020202020204" pitchFamily="34" charset="0"/>
              <a:buNone/>
            </a:pPr>
            <a:r>
              <a:rPr lang="en-US" baseline="0" dirty="0"/>
              <a:t>Line counter</a:t>
            </a:r>
          </a:p>
          <a:p>
            <a:pPr marL="0" indent="0">
              <a:buFont typeface="Arial" panose="020B0604020202020204" pitchFamily="34" charset="0"/>
              <a:buNone/>
            </a:pPr>
            <a:r>
              <a:rPr lang="en-US" baseline="0" dirty="0"/>
              <a:t>The search algorithm</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Discuss some examples</a:t>
            </a:r>
          </a:p>
          <a:p>
            <a:pPr marL="0" indent="0">
              <a:buFont typeface="Arial" panose="020B0604020202020204" pitchFamily="34" charset="0"/>
              <a:buNone/>
            </a:pPr>
            <a:r>
              <a:rPr lang="en-US" dirty="0"/>
              <a:t>The vending machine:</a:t>
            </a:r>
            <a:r>
              <a:rPr lang="en-US" baseline="0" dirty="0"/>
              <a:t> you put in some money, you may need to put in more money, if you have enough you make a selection, it can be empty or deliver your selection, make change.</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A key point is that</a:t>
            </a:r>
          </a:p>
          <a:p>
            <a:pPr marL="0" indent="0">
              <a:buFont typeface="Arial" panose="020B0604020202020204" pitchFamily="34" charset="0"/>
              <a:buNone/>
            </a:pPr>
            <a:r>
              <a:rPr lang="en-US" dirty="0"/>
              <a:t>An object encapsulates </a:t>
            </a:r>
            <a:r>
              <a:rPr lang="en-US" b="1" dirty="0"/>
              <a:t>state</a:t>
            </a:r>
            <a:r>
              <a:rPr lang="en-US" dirty="0"/>
              <a:t> (</a:t>
            </a:r>
            <a:r>
              <a:rPr lang="en-US" i="1" dirty="0"/>
              <a:t>data</a:t>
            </a:r>
            <a:r>
              <a:rPr lang="en-US" dirty="0"/>
              <a:t>, </a:t>
            </a:r>
            <a:r>
              <a:rPr lang="en-US" i="1" dirty="0"/>
              <a:t>knowledge</a:t>
            </a:r>
            <a:r>
              <a:rPr lang="en-US" dirty="0"/>
              <a:t>), which is private to the object, and exposes </a:t>
            </a:r>
            <a:r>
              <a:rPr lang="en-US" b="1" dirty="0"/>
              <a:t>behavior</a:t>
            </a:r>
            <a:r>
              <a:rPr lang="en-US" dirty="0"/>
              <a:t> by way of having publicly accessible methods.</a:t>
            </a:r>
          </a:p>
          <a:p>
            <a:pPr marL="0" indent="0">
              <a:buFont typeface="Arial" panose="020B0604020202020204" pitchFamily="34" charset="0"/>
              <a:buNone/>
            </a:pPr>
            <a:endParaRPr lang="en-US" dirty="0"/>
          </a:p>
          <a:p>
            <a:pPr marL="0" indent="0">
              <a:buFont typeface="Arial" panose="020B0604020202020204" pitchFamily="34" charset="0"/>
              <a:buNone/>
            </a:pPr>
            <a:endParaRPr lang="en-US" dirty="0"/>
          </a:p>
          <a:p>
            <a:pPr marL="0" indent="0">
              <a:buFont typeface="Arial" panose="020B0604020202020204" pitchFamily="34" charset="0"/>
              <a:buNone/>
            </a:pPr>
            <a:r>
              <a:rPr lang="en-US" dirty="0"/>
              <a:t>What kind of problems have you encountered with web pages?</a:t>
            </a:r>
          </a:p>
          <a:p>
            <a:pPr marL="0" indent="0">
              <a:buFont typeface="Arial" panose="020B0604020202020204" pitchFamily="34" charset="0"/>
              <a:buNone/>
            </a:pPr>
            <a:r>
              <a:rPr lang="en-US" dirty="0"/>
              <a:t>Examples</a:t>
            </a:r>
            <a:r>
              <a:rPr lang="en-US" baseline="0" dirty="0"/>
              <a:t> with web pages include “back” is disabled, dead links, link to wrong page, circular links with no way to the home page</a:t>
            </a:r>
          </a:p>
          <a:p>
            <a:pPr marL="0" indent="0">
              <a:buFont typeface="Arial" panose="020B0604020202020204" pitchFamily="34" charset="0"/>
              <a:buNone/>
            </a:pPr>
            <a:endParaRPr lang="en-US" baseline="0" dirty="0"/>
          </a:p>
          <a:p>
            <a:pPr marL="0" indent="0">
              <a:buFont typeface="Arial" panose="020B0604020202020204" pitchFamily="34" charset="0"/>
              <a:buNone/>
            </a:pPr>
            <a:r>
              <a:rPr lang="en-US" baseline="0" dirty="0"/>
              <a:t>How frequently must you change your password?</a:t>
            </a:r>
          </a:p>
          <a:p>
            <a:pPr marL="0" indent="0">
              <a:buFont typeface="Arial" panose="020B0604020202020204" pitchFamily="34" charset="0"/>
              <a:buNone/>
            </a:pPr>
            <a:r>
              <a:rPr lang="en-US" baseline="0" dirty="0"/>
              <a:t>Does the system verify?</a:t>
            </a:r>
          </a:p>
          <a:p>
            <a:pPr marL="0" indent="0">
              <a:buFont typeface="Arial" panose="020B0604020202020204" pitchFamily="34" charset="0"/>
              <a:buNone/>
            </a:pPr>
            <a:r>
              <a:rPr lang="en-US" baseline="0" dirty="0"/>
              <a:t>What happens if your password doesn’t comply?</a:t>
            </a:r>
            <a:endParaRPr lang="en-US" dirty="0"/>
          </a:p>
        </p:txBody>
      </p:sp>
    </p:spTree>
    <p:extLst>
      <p:ext uri="{BB962C8B-B14F-4D97-AF65-F5344CB8AC3E}">
        <p14:creationId xmlns:p14="http://schemas.microsoft.com/office/powerpoint/2010/main" val="32672040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17700" y="604838"/>
            <a:ext cx="2808288" cy="2108200"/>
          </a:xfrm>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400" b="0" i="0" kern="1200" dirty="0">
                <a:solidFill>
                  <a:schemeClr val="tx1"/>
                </a:solidFill>
                <a:effectLst/>
                <a:latin typeface="Arial" charset="0"/>
                <a:ea typeface="+mn-ea"/>
                <a:cs typeface="Arial" charset="0"/>
              </a:rPr>
              <a:t>This is a discussion slide.</a:t>
            </a:r>
          </a:p>
          <a:p>
            <a:pPr marL="0" indent="0">
              <a:buFont typeface="Arial" panose="020B0604020202020204" pitchFamily="34" charset="0"/>
              <a:buNone/>
            </a:pPr>
            <a:endParaRPr lang="en-US" sz="1400" b="0" i="0" kern="1200" dirty="0">
              <a:solidFill>
                <a:schemeClr val="tx1"/>
              </a:solidFill>
              <a:effectLst/>
              <a:latin typeface="Arial" charset="0"/>
              <a:ea typeface="+mn-ea"/>
              <a:cs typeface="Arial" charset="0"/>
            </a:endParaRPr>
          </a:p>
          <a:p>
            <a:pPr marL="0" indent="0">
              <a:buFont typeface="Arial" panose="020B0604020202020204" pitchFamily="34" charset="0"/>
              <a:buNone/>
            </a:pPr>
            <a:r>
              <a:rPr lang="en-US" sz="1400" b="0" i="0" kern="1200" baseline="0" dirty="0">
                <a:solidFill>
                  <a:schemeClr val="tx1"/>
                </a:solidFill>
                <a:effectLst/>
                <a:latin typeface="Arial" charset="0"/>
                <a:ea typeface="+mn-ea"/>
                <a:cs typeface="Arial" charset="0"/>
              </a:rPr>
              <a:t>The issue may be complex, but it is really simple</a:t>
            </a:r>
          </a:p>
          <a:p>
            <a:pPr marL="0" indent="0">
              <a:buFont typeface="Arial" panose="020B0604020202020204" pitchFamily="34" charset="0"/>
              <a:buNone/>
            </a:pPr>
            <a:r>
              <a:rPr lang="en-US" sz="1400" b="0" i="0" kern="1200" baseline="0" dirty="0">
                <a:solidFill>
                  <a:schemeClr val="tx1"/>
                </a:solidFill>
                <a:effectLst/>
                <a:latin typeface="Arial" charset="0"/>
                <a:ea typeface="+mn-ea"/>
                <a:cs typeface="Arial" charset="0"/>
              </a:rPr>
              <a:t>May be workable with the login example.</a:t>
            </a:r>
          </a:p>
          <a:p>
            <a:pPr marL="0" indent="0">
              <a:buFont typeface="Arial" panose="020B0604020202020204" pitchFamily="34" charset="0"/>
              <a:buNone/>
            </a:pPr>
            <a:endParaRPr lang="en-US" sz="1400" b="0" i="0" kern="1200" baseline="0" dirty="0">
              <a:solidFill>
                <a:schemeClr val="tx1"/>
              </a:solidFill>
              <a:effectLst/>
              <a:latin typeface="Arial" charset="0"/>
              <a:ea typeface="+mn-ea"/>
              <a:cs typeface="Arial" charset="0"/>
            </a:endParaRPr>
          </a:p>
          <a:p>
            <a:pPr marL="0" indent="0">
              <a:buFont typeface="Arial" panose="020B0604020202020204" pitchFamily="34" charset="0"/>
              <a:buNone/>
            </a:pPr>
            <a:r>
              <a:rPr lang="en-US" sz="1400" b="0" i="0" kern="1200" baseline="0" dirty="0">
                <a:solidFill>
                  <a:schemeClr val="tx1"/>
                </a:solidFill>
                <a:effectLst/>
                <a:latin typeface="Arial" charset="0"/>
                <a:ea typeface="+mn-ea"/>
                <a:cs typeface="Arial" charset="0"/>
              </a:rPr>
              <a:t>With a simple example quickly gets to something complex</a:t>
            </a:r>
          </a:p>
          <a:p>
            <a:pPr marL="0" indent="0">
              <a:buFont typeface="Arial" panose="020B0604020202020204" pitchFamily="34" charset="0"/>
              <a:buNone/>
            </a:pPr>
            <a:r>
              <a:rPr lang="en-US" sz="1400" b="0" i="0" kern="1200" baseline="0" dirty="0">
                <a:solidFill>
                  <a:schemeClr val="tx1"/>
                </a:solidFill>
                <a:effectLst/>
                <a:latin typeface="Arial" charset="0"/>
                <a:ea typeface="+mn-ea"/>
                <a:cs typeface="Arial" charset="0"/>
              </a:rPr>
              <a:t>Make it visceral</a:t>
            </a:r>
          </a:p>
          <a:p>
            <a:pPr marL="0" indent="0">
              <a:buFont typeface="Arial" panose="020B0604020202020204" pitchFamily="34" charset="0"/>
              <a:buNone/>
            </a:pPr>
            <a:endParaRPr lang="en-US" sz="1400" b="0" i="0" kern="1200" baseline="0" dirty="0">
              <a:solidFill>
                <a:schemeClr val="tx1"/>
              </a:solidFill>
              <a:effectLst/>
              <a:latin typeface="Arial" charset="0"/>
              <a:ea typeface="+mn-ea"/>
              <a:cs typeface="Arial" charset="0"/>
            </a:endParaRPr>
          </a:p>
          <a:p>
            <a:pPr marL="0" indent="0">
              <a:buFont typeface="Arial" panose="020B0604020202020204" pitchFamily="34" charset="0"/>
              <a:buNone/>
            </a:pPr>
            <a:r>
              <a:rPr lang="en-US" sz="1400" b="0" i="0" kern="1200" baseline="0" dirty="0">
                <a:solidFill>
                  <a:schemeClr val="tx1"/>
                </a:solidFill>
                <a:effectLst/>
                <a:latin typeface="Arial" charset="0"/>
                <a:ea typeface="+mn-ea"/>
                <a:cs typeface="Arial" charset="0"/>
              </a:rPr>
              <a:t>State machine makes you think about conditions and transitions</a:t>
            </a:r>
          </a:p>
          <a:p>
            <a:pPr marL="0" indent="0">
              <a:buFont typeface="Arial" panose="020B0604020202020204" pitchFamily="34" charset="0"/>
              <a:buNone/>
            </a:pPr>
            <a:endParaRPr lang="en-US" sz="1400" b="0" i="0" kern="1200" baseline="0" dirty="0">
              <a:solidFill>
                <a:schemeClr val="tx1"/>
              </a:solidFill>
              <a:effectLst/>
              <a:latin typeface="Arial" charset="0"/>
              <a:ea typeface="+mn-ea"/>
              <a:cs typeface="Arial" charset="0"/>
            </a:endParaRPr>
          </a:p>
          <a:p>
            <a:pPr marL="0" indent="0">
              <a:buFont typeface="Arial" panose="020B0604020202020204" pitchFamily="34" charset="0"/>
              <a:buNone/>
            </a:pPr>
            <a:r>
              <a:rPr lang="en-US" sz="1400" b="0" i="0" kern="1200" baseline="0" dirty="0">
                <a:solidFill>
                  <a:schemeClr val="tx1"/>
                </a:solidFill>
                <a:effectLst/>
                <a:latin typeface="Arial" charset="0"/>
                <a:ea typeface="+mn-ea"/>
                <a:cs typeface="Arial" charset="0"/>
              </a:rPr>
              <a:t>Advantages</a:t>
            </a:r>
          </a:p>
          <a:p>
            <a:pPr marL="0" indent="0">
              <a:buFont typeface="Arial" panose="020B0604020202020204" pitchFamily="34" charset="0"/>
              <a:buNone/>
            </a:pPr>
            <a:r>
              <a:rPr lang="en-US" sz="1400" b="0" i="0" kern="1200" baseline="0" dirty="0">
                <a:solidFill>
                  <a:schemeClr val="tx1"/>
                </a:solidFill>
                <a:effectLst/>
                <a:latin typeface="Arial" charset="0"/>
                <a:ea typeface="+mn-ea"/>
                <a:cs typeface="Arial" charset="0"/>
              </a:rPr>
              <a:t>Maintainability!!!</a:t>
            </a:r>
          </a:p>
          <a:p>
            <a:pPr marL="0" indent="0">
              <a:buFont typeface="Arial" panose="020B0604020202020204" pitchFamily="34" charset="0"/>
              <a:buNone/>
            </a:pPr>
            <a:r>
              <a:rPr lang="en-US" sz="1400" b="0" i="0" kern="1200" baseline="0" dirty="0">
                <a:solidFill>
                  <a:schemeClr val="tx1"/>
                </a:solidFill>
                <a:effectLst/>
                <a:latin typeface="Arial" charset="0"/>
                <a:ea typeface="+mn-ea"/>
                <a:cs typeface="Arial" charset="0"/>
              </a:rPr>
              <a:t>When build code, rarely the end of it; when extend or enhance, it can become very problematic</a:t>
            </a:r>
          </a:p>
          <a:p>
            <a:pPr marL="0" indent="0">
              <a:buFont typeface="Arial" panose="020B0604020202020204" pitchFamily="34" charset="0"/>
              <a:buNone/>
            </a:pPr>
            <a:r>
              <a:rPr lang="en-US" sz="1400" b="0" i="0" kern="1200" baseline="0" dirty="0">
                <a:solidFill>
                  <a:schemeClr val="tx1"/>
                </a:solidFill>
                <a:effectLst/>
                <a:latin typeface="Arial" charset="0"/>
                <a:ea typeface="+mn-ea"/>
                <a:cs typeface="Arial" charset="0"/>
              </a:rPr>
              <a:t>One phenomenon on maintainability is automated testing, a partial response, rely on automated test</a:t>
            </a:r>
          </a:p>
          <a:p>
            <a:pPr marL="0" indent="0">
              <a:buFont typeface="Arial" panose="020B0604020202020204" pitchFamily="34" charset="0"/>
              <a:buNone/>
            </a:pPr>
            <a:r>
              <a:rPr lang="en-US" sz="1400" b="0" i="0" kern="1200" baseline="0" dirty="0">
                <a:solidFill>
                  <a:schemeClr val="tx1"/>
                </a:solidFill>
                <a:effectLst/>
                <a:latin typeface="Arial" charset="0"/>
                <a:ea typeface="+mn-ea"/>
                <a:cs typeface="Arial" charset="0"/>
              </a:rPr>
              <a:t>The state machine is testable</a:t>
            </a:r>
          </a:p>
          <a:p>
            <a:pPr marL="0" indent="0">
              <a:buFont typeface="Arial" panose="020B0604020202020204" pitchFamily="34" charset="0"/>
              <a:buNone/>
            </a:pPr>
            <a:endParaRPr lang="en-US" sz="1400" b="0" i="0" kern="1200" baseline="0" dirty="0">
              <a:solidFill>
                <a:schemeClr val="tx1"/>
              </a:solidFill>
              <a:effectLst/>
              <a:latin typeface="Arial" charset="0"/>
              <a:ea typeface="+mn-ea"/>
              <a:cs typeface="Arial" charset="0"/>
            </a:endParaRPr>
          </a:p>
          <a:p>
            <a:pPr marL="0" indent="0">
              <a:buFont typeface="Arial" panose="020B0604020202020204" pitchFamily="34" charset="0"/>
              <a:buNone/>
            </a:pPr>
            <a:endParaRPr lang="en-US" sz="1400" b="0" i="0" kern="1200" dirty="0">
              <a:solidFill>
                <a:schemeClr val="tx1"/>
              </a:solidFill>
              <a:effectLst/>
              <a:latin typeface="Arial" charset="0"/>
              <a:ea typeface="+mn-ea"/>
              <a:cs typeface="Arial" charset="0"/>
            </a:endParaRPr>
          </a:p>
          <a:p>
            <a:pPr marL="0" indent="0">
              <a:buFont typeface="Arial" panose="020B0604020202020204" pitchFamily="34" charset="0"/>
              <a:buNone/>
            </a:pPr>
            <a:r>
              <a:rPr lang="en-US" sz="1400" b="0" i="0" kern="1200" dirty="0">
                <a:solidFill>
                  <a:schemeClr val="tx1"/>
                </a:solidFill>
                <a:effectLst/>
                <a:latin typeface="Arial" charset="0"/>
                <a:ea typeface="+mn-ea"/>
                <a:cs typeface="Arial" charset="0"/>
              </a:rPr>
              <a:t>Ask</a:t>
            </a:r>
            <a:r>
              <a:rPr lang="en-US" sz="1400" b="0" i="0" kern="1200" baseline="0" dirty="0">
                <a:solidFill>
                  <a:schemeClr val="tx1"/>
                </a:solidFill>
                <a:effectLst/>
                <a:latin typeface="Arial" charset="0"/>
                <a:ea typeface="+mn-ea"/>
                <a:cs typeface="Arial" charset="0"/>
              </a:rPr>
              <a:t> participants about problems they may have had</a:t>
            </a:r>
          </a:p>
          <a:p>
            <a:pPr marL="0" indent="0">
              <a:buFont typeface="Arial" panose="020B0604020202020204" pitchFamily="34" charset="0"/>
              <a:buNone/>
            </a:pPr>
            <a:r>
              <a:rPr lang="en-US" sz="1400" b="0" i="0" kern="1200" baseline="0" dirty="0">
                <a:solidFill>
                  <a:schemeClr val="tx1"/>
                </a:solidFill>
                <a:effectLst/>
                <a:latin typeface="Arial" charset="0"/>
                <a:ea typeface="+mn-ea"/>
                <a:cs typeface="Arial" charset="0"/>
              </a:rPr>
              <a:t>Ask about issues with common state machines</a:t>
            </a:r>
          </a:p>
        </p:txBody>
      </p:sp>
    </p:spTree>
    <p:extLst>
      <p:ext uri="{BB962C8B-B14F-4D97-AF65-F5344CB8AC3E}">
        <p14:creationId xmlns:p14="http://schemas.microsoft.com/office/powerpoint/2010/main" val="42042814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17700" y="604838"/>
            <a:ext cx="2808288" cy="2108200"/>
          </a:xfrm>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400" b="0" i="0" kern="1200" dirty="0">
                <a:solidFill>
                  <a:schemeClr val="tx1"/>
                </a:solidFill>
                <a:effectLst/>
                <a:latin typeface="Arial" charset="0"/>
                <a:ea typeface="+mn-ea"/>
                <a:cs typeface="Arial" charset="0"/>
              </a:rPr>
              <a:t>Discussion</a:t>
            </a:r>
          </a:p>
          <a:p>
            <a:pPr marL="0" indent="0">
              <a:buFont typeface="Arial" panose="020B0604020202020204" pitchFamily="34" charset="0"/>
              <a:buNone/>
            </a:pPr>
            <a:r>
              <a:rPr lang="en-US" sz="1400" kern="1200" dirty="0">
                <a:solidFill>
                  <a:schemeClr val="tx1"/>
                </a:solidFill>
                <a:effectLst/>
                <a:latin typeface="Arial" charset="0"/>
                <a:ea typeface="+mn-ea"/>
                <a:cs typeface="Arial" charset="0"/>
              </a:rPr>
              <a:t>For example, initialize-perform function-terminate is a very common state representation of what many programs do, proceeding linearly from one state to the next with straightforward, one-way transitions.</a:t>
            </a:r>
            <a:endParaRPr lang="en-US" sz="1400" b="0" i="0" kern="1200" dirty="0">
              <a:solidFill>
                <a:schemeClr val="tx1"/>
              </a:solidFill>
              <a:effectLst/>
              <a:latin typeface="Arial" charset="0"/>
              <a:ea typeface="+mn-ea"/>
              <a:cs typeface="Arial" charset="0"/>
            </a:endParaRPr>
          </a:p>
          <a:p>
            <a:pPr marL="0" indent="0">
              <a:buFont typeface="Arial" panose="020B0604020202020204" pitchFamily="34" charset="0"/>
              <a:buNone/>
            </a:pPr>
            <a:endParaRPr lang="en-US" sz="1400" b="0" i="0" kern="1200" dirty="0">
              <a:solidFill>
                <a:schemeClr val="tx1"/>
              </a:solidFill>
              <a:effectLst/>
              <a:latin typeface="Arial" charset="0"/>
              <a:ea typeface="+mn-ea"/>
              <a:cs typeface="Arial" charset="0"/>
            </a:endParaRPr>
          </a:p>
        </p:txBody>
      </p:sp>
    </p:spTree>
    <p:extLst>
      <p:ext uri="{BB962C8B-B14F-4D97-AF65-F5344CB8AC3E}">
        <p14:creationId xmlns:p14="http://schemas.microsoft.com/office/powerpoint/2010/main" val="46576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17700" y="604838"/>
            <a:ext cx="2808288" cy="2108200"/>
          </a:xfrm>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400" b="0" i="0" kern="1200" dirty="0">
                <a:solidFill>
                  <a:schemeClr val="tx1"/>
                </a:solidFill>
                <a:effectLst/>
                <a:latin typeface="Arial" charset="0"/>
                <a:ea typeface="+mn-ea"/>
                <a:cs typeface="Arial" charset="0"/>
              </a:rPr>
              <a:t>This is a discussion slide.</a:t>
            </a:r>
          </a:p>
          <a:p>
            <a:pPr marL="0" indent="0">
              <a:buFont typeface="Arial" panose="020B0604020202020204" pitchFamily="34" charset="0"/>
              <a:buNone/>
            </a:pPr>
            <a:endParaRPr lang="en-US" sz="1400" b="0" i="0" kern="1200" dirty="0">
              <a:solidFill>
                <a:schemeClr val="tx1"/>
              </a:solidFill>
              <a:effectLst/>
              <a:latin typeface="Arial" charset="0"/>
              <a:ea typeface="+mn-ea"/>
              <a:cs typeface="Arial" charset="0"/>
            </a:endParaRPr>
          </a:p>
          <a:p>
            <a:pPr marL="0" indent="0">
              <a:buFont typeface="Arial" panose="020B0604020202020204" pitchFamily="34" charset="0"/>
              <a:buNone/>
            </a:pPr>
            <a:endParaRPr lang="en-US" baseline="0" dirty="0"/>
          </a:p>
        </p:txBody>
      </p:sp>
    </p:spTree>
    <p:extLst>
      <p:ext uri="{BB962C8B-B14F-4D97-AF65-F5344CB8AC3E}">
        <p14:creationId xmlns:p14="http://schemas.microsoft.com/office/powerpoint/2010/main" val="13683829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17700" y="604838"/>
            <a:ext cx="2808288" cy="2108200"/>
          </a:xfrm>
        </p:spPr>
      </p:sp>
      <p:sp>
        <p:nvSpPr>
          <p:cNvPr id="3" name="Notes Placeholder 2"/>
          <p:cNvSpPr>
            <a:spLocks noGrp="1"/>
          </p:cNvSpPr>
          <p:nvPr>
            <p:ph type="body" idx="1"/>
          </p:nvPr>
        </p:nvSpPr>
        <p:spPr/>
        <p:txBody>
          <a:bodyPr/>
          <a:lstStyle/>
          <a:p>
            <a:endParaRPr lang="en-US" baseline="0" dirty="0"/>
          </a:p>
          <a:p>
            <a:r>
              <a:rPr lang="en-US" baseline="0" dirty="0"/>
              <a:t>This is a transition slide to present the UML standard</a:t>
            </a:r>
          </a:p>
        </p:txBody>
      </p:sp>
    </p:spTree>
    <p:extLst>
      <p:ext uri="{BB962C8B-B14F-4D97-AF65-F5344CB8AC3E}">
        <p14:creationId xmlns:p14="http://schemas.microsoft.com/office/powerpoint/2010/main" val="31067614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a:t>
            </a:r>
            <a:r>
              <a:rPr lang="en-US" baseline="0" dirty="0"/>
              <a:t> what problems are present in this pseudocode for a login</a:t>
            </a:r>
          </a:p>
          <a:p>
            <a:r>
              <a:rPr lang="en-US" baseline="0" dirty="0"/>
              <a:t>Most notably, there is a potential endless loop. </a:t>
            </a:r>
          </a:p>
          <a:p>
            <a:r>
              <a:rPr lang="en-US" baseline="0" dirty="0"/>
              <a:t>We could fix this by adding a missed password counter, but we also need a timeout.</a:t>
            </a:r>
          </a:p>
          <a:p>
            <a:endParaRPr lang="en-US" baseline="0" dirty="0"/>
          </a:p>
          <a:p>
            <a:r>
              <a:rPr lang="en-US" baseline="0" dirty="0"/>
              <a:t>The pseudocode quickly becomes complicated, and the intent is easily lost in the details. </a:t>
            </a:r>
          </a:p>
          <a:p>
            <a:r>
              <a:rPr lang="en-US" baseline="0" dirty="0"/>
              <a:t>Moreover, it is hard to verify </a:t>
            </a:r>
          </a:p>
          <a:p>
            <a:pPr marL="285750" indent="-285750">
              <a:buFont typeface="Arial" panose="020B0604020202020204" pitchFamily="34" charset="0"/>
              <a:buChar char="•"/>
            </a:pPr>
            <a:r>
              <a:rPr lang="en-US" baseline="0" dirty="0"/>
              <a:t>completeness</a:t>
            </a:r>
          </a:p>
          <a:p>
            <a:pPr marL="285750" indent="-285750">
              <a:buFont typeface="Arial" panose="020B0604020202020204" pitchFamily="34" charset="0"/>
              <a:buChar char="•"/>
            </a:pPr>
            <a:r>
              <a:rPr lang="en-US" baseline="0" dirty="0"/>
              <a:t>orthogonality</a:t>
            </a:r>
          </a:p>
          <a:p>
            <a:pPr marL="285750" indent="-285750">
              <a:buFont typeface="Arial" panose="020B0604020202020204" pitchFamily="34" charset="0"/>
              <a:buChar char="•"/>
            </a:pPr>
            <a:r>
              <a:rPr lang="en-US" baseline="0" dirty="0"/>
              <a:t>termination</a:t>
            </a:r>
          </a:p>
          <a:p>
            <a:pPr marL="285750" indent="-285750">
              <a:buFont typeface="Arial" panose="020B0604020202020204" pitchFamily="34" charset="0"/>
              <a:buChar char="•"/>
            </a:pPr>
            <a:endParaRPr lang="en-US" baseline="0" dirty="0"/>
          </a:p>
          <a:p>
            <a:pPr marL="285750" indent="-285750">
              <a:buFont typeface="Arial" panose="020B0604020202020204" pitchFamily="34" charset="0"/>
              <a:buChar char="•"/>
            </a:pPr>
            <a:endParaRPr lang="en-US" baseline="0" dirty="0"/>
          </a:p>
          <a:p>
            <a:endParaRPr lang="en-US" baseline="0" dirty="0"/>
          </a:p>
        </p:txBody>
      </p:sp>
    </p:spTree>
    <p:extLst>
      <p:ext uri="{BB962C8B-B14F-4D97-AF65-F5344CB8AC3E}">
        <p14:creationId xmlns:p14="http://schemas.microsoft.com/office/powerpoint/2010/main" val="26829421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a:xfrm>
            <a:off x="3934625" y="8846764"/>
            <a:ext cx="3013819" cy="469408"/>
          </a:xfrm>
          <a:prstGeom prst="rect">
            <a:avLst/>
          </a:prstGeom>
          <a:ln/>
        </p:spPr>
        <p:txBody>
          <a:bodyPr/>
          <a:lstStyle/>
          <a:p>
            <a:fld id="{323B08BA-8271-4339-91DB-B684608875CC}" type="slidenum">
              <a:rPr lang="en-US" altLang="en-US"/>
              <a:pPr/>
              <a:t>9</a:t>
            </a:fld>
            <a:endParaRPr lang="en-US" altLang="en-US"/>
          </a:p>
        </p:txBody>
      </p:sp>
      <p:sp>
        <p:nvSpPr>
          <p:cNvPr id="916482" name="Rectangle 2"/>
          <p:cNvSpPr>
            <a:spLocks noGrp="1" noRot="1" noChangeAspect="1" noChangeArrowheads="1" noTextEdit="1"/>
          </p:cNvSpPr>
          <p:nvPr>
            <p:ph type="sldImg"/>
          </p:nvPr>
        </p:nvSpPr>
        <p:spPr>
          <a:xfrm>
            <a:off x="1951038" y="609600"/>
            <a:ext cx="2832100" cy="2124075"/>
          </a:xfrm>
          <a:ln>
            <a:noFill/>
          </a:ln>
          <a:extLst>
            <a:ext uri="{91240B29-F687-4f45-9708-019B960494DF}">
              <a14:hiddenLine xmlns:a14="http://schemas.microsoft.com/office/drawing/2010/main" xmlns="" w="12700">
                <a:solidFill>
                  <a:schemeClr val="tx1"/>
                </a:solidFill>
                <a:miter lim="800000"/>
                <a:headEnd/>
                <a:tailEnd/>
              </a14:hiddenLine>
            </a:ext>
          </a:extLst>
        </p:spPr>
      </p:sp>
      <p:sp>
        <p:nvSpPr>
          <p:cNvPr id="2" name="Notes Placeholder 1"/>
          <p:cNvSpPr>
            <a:spLocks noGrp="1"/>
          </p:cNvSpPr>
          <p:nvPr>
            <p:ph type="body" idx="1"/>
          </p:nvPr>
        </p:nvSpPr>
        <p:spPr/>
        <p:txBody>
          <a:bodyPr/>
          <a:lstStyle/>
          <a:p>
            <a:r>
              <a:rPr lang="en-US" dirty="0"/>
              <a:t>A state chart simplifies thinking about the login.</a:t>
            </a:r>
          </a:p>
          <a:p>
            <a:r>
              <a:rPr lang="en-US" dirty="0"/>
              <a:t>In this state machine, there are only 4 states,  (including </a:t>
            </a:r>
            <a:r>
              <a:rPr lang="en-US" baseline="0" dirty="0"/>
              <a:t>the </a:t>
            </a:r>
            <a:r>
              <a:rPr lang="en-US" dirty="0"/>
              <a:t>entry and exit) </a:t>
            </a:r>
            <a:r>
              <a:rPr lang="en-US" baseline="0" dirty="0"/>
              <a:t>and only 7 transitions among the states</a:t>
            </a:r>
          </a:p>
          <a:p>
            <a:pPr marL="0" marR="0" lvl="0" indent="0" algn="l" defTabSz="895350" rtl="0" eaLnBrk="0" fontAlgn="base" latinLnBrk="0" hangingPunct="0">
              <a:lnSpc>
                <a:spcPct val="90000"/>
              </a:lnSpc>
              <a:spcBef>
                <a:spcPct val="40000"/>
              </a:spcBef>
              <a:spcAft>
                <a:spcPct val="0"/>
              </a:spcAft>
              <a:buClrTx/>
              <a:buSzTx/>
              <a:buFontTx/>
              <a:buNone/>
              <a:tabLst/>
              <a:defRPr/>
            </a:pPr>
            <a:r>
              <a:rPr lang="en-US" baseline="0" dirty="0"/>
              <a:t>How can you verify that End is reachable from every state?</a:t>
            </a:r>
          </a:p>
          <a:p>
            <a:r>
              <a:rPr lang="en-US" baseline="0" dirty="0"/>
              <a:t>How can you verify that you get to every state?</a:t>
            </a:r>
          </a:p>
          <a:p>
            <a:r>
              <a:rPr lang="en-US" baseline="0" dirty="0"/>
              <a:t>How can you verify that you will always reach the end?</a:t>
            </a:r>
          </a:p>
          <a:p>
            <a:endParaRPr lang="en-US" baseline="0" dirty="0"/>
          </a:p>
          <a:p>
            <a:r>
              <a:rPr lang="en-US" baseline="0" dirty="0"/>
              <a:t>What tests do you need? </a:t>
            </a:r>
          </a:p>
          <a:p>
            <a:endParaRPr lang="en-US" baseline="0" dirty="0"/>
          </a:p>
        </p:txBody>
      </p:sp>
    </p:spTree>
    <p:extLst>
      <p:ext uri="{BB962C8B-B14F-4D97-AF65-F5344CB8AC3E}">
        <p14:creationId xmlns:p14="http://schemas.microsoft.com/office/powerpoint/2010/main" val="6615807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a:xfrm>
            <a:off x="4049714" y="9066105"/>
            <a:ext cx="3101975" cy="481046"/>
          </a:xfrm>
          <a:prstGeom prst="rect">
            <a:avLst/>
          </a:prstGeom>
          <a:ln/>
        </p:spPr>
        <p:txBody>
          <a:bodyPr/>
          <a:lstStyle/>
          <a:p>
            <a:fld id="{5661A4B6-B7D4-4EE1-B456-42E58336F452}" type="slidenum">
              <a:rPr lang="en-US" altLang="en-US"/>
              <a:pPr/>
              <a:t>10</a:t>
            </a:fld>
            <a:endParaRPr lang="en-US" altLang="en-US"/>
          </a:p>
        </p:txBody>
      </p:sp>
      <p:sp>
        <p:nvSpPr>
          <p:cNvPr id="832514" name="Rectangle 2"/>
          <p:cNvSpPr>
            <a:spLocks noGrp="1" noRot="1" noChangeAspect="1" noChangeArrowheads="1" noTextEdit="1"/>
          </p:cNvSpPr>
          <p:nvPr>
            <p:ph type="sldImg"/>
          </p:nvPr>
        </p:nvSpPr>
        <p:spPr>
          <a:xfrm>
            <a:off x="2014538" y="623888"/>
            <a:ext cx="2903537" cy="2178050"/>
          </a:xfrm>
          <a:ln>
            <a:noFill/>
          </a:ln>
          <a:extLst>
            <a:ext uri="{91240B29-F687-4f45-9708-019B960494DF}">
              <a14:hiddenLine xmlns:a14="http://schemas.microsoft.com/office/drawing/2010/main" xmlns="" w="12700">
                <a:solidFill>
                  <a:schemeClr val="tx1"/>
                </a:solidFill>
                <a:miter lim="800000"/>
                <a:headEnd/>
                <a:tailEnd/>
              </a14:hiddenLine>
            </a:ext>
          </a:extLst>
        </p:spPr>
      </p:sp>
      <p:sp>
        <p:nvSpPr>
          <p:cNvPr id="2" name="Notes Placeholder 1"/>
          <p:cNvSpPr>
            <a:spLocks noGrp="1"/>
          </p:cNvSpPr>
          <p:nvPr>
            <p:ph type="body" idx="1"/>
          </p:nvPr>
        </p:nvSpPr>
        <p:spPr/>
        <p:txBody>
          <a:bodyPr/>
          <a:lstStyle/>
          <a:p>
            <a:r>
              <a:rPr lang="en-US" dirty="0"/>
              <a:t>Of course one can represent</a:t>
            </a:r>
            <a:r>
              <a:rPr lang="en-US" baseline="0" dirty="0"/>
              <a:t> a state machine using a table. This has some advantages, but is also harder to visualize</a:t>
            </a:r>
          </a:p>
          <a:p>
            <a:r>
              <a:rPr lang="en-US" baseline="0" dirty="0"/>
              <a:t>Go through this and the next slide quickly. The only point is to expose the student to the table. </a:t>
            </a:r>
            <a:endParaRPr lang="en-US" dirty="0"/>
          </a:p>
        </p:txBody>
      </p:sp>
    </p:spTree>
    <p:extLst>
      <p:ext uri="{BB962C8B-B14F-4D97-AF65-F5344CB8AC3E}">
        <p14:creationId xmlns:p14="http://schemas.microsoft.com/office/powerpoint/2010/main" val="21989540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341446"/>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125"/>
              <a:t>Section (optional)</a:t>
            </a:r>
            <a:endParaRPr lang="en-US" sz="1125"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13" dirty="0"/>
              <a:t>Picture</a:t>
            </a:r>
            <a:br>
              <a:rPr lang="en-US" sz="1013" dirty="0"/>
            </a:br>
            <a:r>
              <a:rPr lang="en-US" sz="1013" dirty="0"/>
              <a:t>(optional)</a:t>
            </a:r>
          </a:p>
        </p:txBody>
      </p:sp>
    </p:spTree>
    <p:extLst>
      <p:ext uri="{BB962C8B-B14F-4D97-AF65-F5344CB8AC3E}">
        <p14:creationId xmlns:p14="http://schemas.microsoft.com/office/powerpoint/2010/main" val="17206344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483960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987615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13815916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20734095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42693873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Click icon to add picture</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10670364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6441681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42782369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34806309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9681753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4837432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49388619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6888371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4338359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60386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5CB343E4-1256-A148-8792-E8EEAFE52F37}"/>
              </a:ext>
            </a:extLst>
          </p:cNvPr>
          <p:cNvSpPr>
            <a:spLocks noGrp="1"/>
          </p:cNvSpPr>
          <p:nvPr>
            <p:ph type="body" sz="quarter" idx="11" hasCustomPrompt="1"/>
          </p:nvPr>
        </p:nvSpPr>
        <p:spPr>
          <a:xfrm>
            <a:off x="381000" y="3346296"/>
            <a:ext cx="5524500" cy="257565"/>
          </a:xfrm>
        </p:spPr>
        <p:txBody>
          <a:bodyPr/>
          <a:lstStyle>
            <a:lvl1pPr>
              <a:defRPr sz="1600" b="1"/>
            </a:lvl1pPr>
          </a:lstStyle>
          <a:p>
            <a:pPr lvl="0"/>
            <a:r>
              <a:rPr lang="en-US" dirty="0"/>
              <a:t>Click to Edit Section Title</a:t>
            </a:r>
          </a:p>
        </p:txBody>
      </p:sp>
    </p:spTree>
    <p:extLst>
      <p:ext uri="{BB962C8B-B14F-4D97-AF65-F5344CB8AC3E}">
        <p14:creationId xmlns:p14="http://schemas.microsoft.com/office/powerpoint/2010/main" val="3273144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image" Target="../media/image1.emf"/><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userDrawn="1"/>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userDrawn="1"/>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State the Problem</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userDrawn="1"/>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 id="2147483725" r:id="rId4"/>
    <p:sldLayoutId id="2147483726" r:id="rId5"/>
    <p:sldLayoutId id="2147483727" r:id="rId6"/>
    <p:sldLayoutId id="2147483676" r:id="rId7"/>
    <p:sldLayoutId id="2147483662" r:id="rId8"/>
    <p:sldLayoutId id="2147483664" r:id="rId9"/>
    <p:sldLayoutId id="2147483672" r:id="rId10"/>
    <p:sldLayoutId id="2147483673" r:id="rId11"/>
    <p:sldLayoutId id="2147483674" r:id="rId12"/>
    <p:sldLayoutId id="2147483675" r:id="rId13"/>
    <p:sldLayoutId id="2147483728"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State the Problem</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849494581"/>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 id="2147483743"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4.xml"/><Relationship Id="rId1" Type="http://schemas.openxmlformats.org/officeDocument/2006/relationships/vmlDrawing" Target="../drawings/vmlDrawing1.vml"/><Relationship Id="rId5" Type="http://schemas.openxmlformats.org/officeDocument/2006/relationships/image" Target="../media/image8.emf"/><Relationship Id="rId4" Type="http://schemas.openxmlformats.org/officeDocument/2006/relationships/oleObject" Target="NUL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prstGeom prst="rect">
            <a:avLst/>
          </a:prstGeom>
        </p:spPr>
        <p:txBody>
          <a:bodyPr lIns="0" tIns="0" rIns="0" bIns="0"/>
          <a:lstStyle/>
          <a:p>
            <a:r>
              <a:rPr lang="en-US" dirty="0"/>
              <a:t>A Discipline for </a:t>
            </a:r>
            <a:br>
              <a:rPr lang="en-US" dirty="0"/>
            </a:br>
            <a:r>
              <a:rPr lang="en-US" dirty="0"/>
              <a:t>Software Engineering</a:t>
            </a:r>
          </a:p>
        </p:txBody>
      </p:sp>
      <p:sp>
        <p:nvSpPr>
          <p:cNvPr id="4" name="Subtitle 3"/>
          <p:cNvSpPr>
            <a:spLocks noGrp="1"/>
          </p:cNvSpPr>
          <p:nvPr>
            <p:ph type="subTitle" idx="1"/>
          </p:nvPr>
        </p:nvSpPr>
        <p:spPr>
          <a:prstGeom prst="rect">
            <a:avLst/>
          </a:prstGeom>
        </p:spPr>
        <p:txBody>
          <a:bodyPr lIns="0" tIns="0" rIns="0" bIns="0"/>
          <a:lstStyle/>
          <a:p>
            <a:r>
              <a:rPr lang="en-US" dirty="0"/>
              <a:t>Session 14 – State the Problem</a:t>
            </a:r>
          </a:p>
        </p:txBody>
      </p:sp>
    </p:spTree>
    <p:extLst>
      <p:ext uri="{BB962C8B-B14F-4D97-AF65-F5344CB8AC3E}">
        <p14:creationId xmlns:p14="http://schemas.microsoft.com/office/powerpoint/2010/main" val="40088974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1490" name="Rectangle 2"/>
          <p:cNvSpPr>
            <a:spLocks noGrp="1" noChangeArrowheads="1"/>
          </p:cNvSpPr>
          <p:nvPr>
            <p:ph type="title"/>
          </p:nvPr>
        </p:nvSpPr>
        <p:spPr>
          <a:xfrm>
            <a:off x="360045" y="228300"/>
            <a:ext cx="5335588" cy="561975"/>
          </a:xfrm>
        </p:spPr>
        <p:txBody>
          <a:bodyPr>
            <a:normAutofit/>
          </a:bodyPr>
          <a:lstStyle/>
          <a:p>
            <a:r>
              <a:rPr lang="en-US" altLang="en-US" dirty="0"/>
              <a:t>State Specification Template </a:t>
            </a:r>
          </a:p>
        </p:txBody>
      </p:sp>
      <p:sp>
        <p:nvSpPr>
          <p:cNvPr id="831491" name="Rectangle 3"/>
          <p:cNvSpPr>
            <a:spLocks noGrp="1" noChangeArrowheads="1"/>
          </p:cNvSpPr>
          <p:nvPr>
            <p:ph type="body" idx="1"/>
          </p:nvPr>
        </p:nvSpPr>
        <p:spPr>
          <a:xfrm>
            <a:off x="388920" y="972152"/>
            <a:ext cx="7877176" cy="5280712"/>
          </a:xfrm>
        </p:spPr>
        <p:txBody>
          <a:bodyPr/>
          <a:lstStyle/>
          <a:p>
            <a:r>
              <a:rPr lang="en-US" altLang="en-US" dirty="0"/>
              <a:t>The state specification template (SST) is an alternate representation that precisely defines</a:t>
            </a:r>
          </a:p>
          <a:p>
            <a:pPr marL="338328" indent="-173736">
              <a:spcBef>
                <a:spcPts val="500"/>
              </a:spcBef>
              <a:buFont typeface="Arial" panose="020B0604020202020204" pitchFamily="34" charset="0"/>
              <a:buChar char="•"/>
            </a:pPr>
            <a:r>
              <a:rPr lang="en-US" altLang="en-US" dirty="0"/>
              <a:t>the required program states</a:t>
            </a:r>
          </a:p>
          <a:p>
            <a:pPr marL="338328" indent="-173736">
              <a:spcBef>
                <a:spcPts val="500"/>
              </a:spcBef>
              <a:buFont typeface="Arial" panose="020B0604020202020204" pitchFamily="34" charset="0"/>
              <a:buChar char="•"/>
            </a:pPr>
            <a:r>
              <a:rPr lang="en-US" altLang="en-US" dirty="0"/>
              <a:t>transitions among the states</a:t>
            </a:r>
          </a:p>
          <a:p>
            <a:pPr marL="338328" indent="-173736">
              <a:spcBef>
                <a:spcPts val="500"/>
              </a:spcBef>
              <a:buFont typeface="Arial" panose="020B0604020202020204" pitchFamily="34" charset="0"/>
              <a:buChar char="•"/>
            </a:pPr>
            <a:r>
              <a:rPr lang="en-US" altLang="en-US" dirty="0"/>
              <a:t>actions taken with each transition</a:t>
            </a:r>
          </a:p>
          <a:p>
            <a:endParaRPr lang="en-US" altLang="en-US" dirty="0"/>
          </a:p>
          <a:p>
            <a:r>
              <a:rPr lang="en-US" altLang="en-US" dirty="0"/>
              <a:t>With the SST, you can </a:t>
            </a:r>
          </a:p>
          <a:p>
            <a:pPr marL="338328" indent="-173736">
              <a:spcBef>
                <a:spcPts val="500"/>
              </a:spcBef>
              <a:buFont typeface="Arial" panose="020B0604020202020204" pitchFamily="34" charset="0"/>
              <a:buChar char="•"/>
            </a:pPr>
            <a:r>
              <a:rPr lang="en-US" altLang="en-US" dirty="0"/>
              <a:t>define state machine structure</a:t>
            </a:r>
          </a:p>
          <a:p>
            <a:pPr marL="338328" indent="-173736">
              <a:spcBef>
                <a:spcPts val="500"/>
              </a:spcBef>
              <a:buFont typeface="Arial" panose="020B0604020202020204" pitchFamily="34" charset="0"/>
              <a:buChar char="•"/>
            </a:pPr>
            <a:r>
              <a:rPr lang="en-US" altLang="en-US" dirty="0"/>
              <a:t>analyze the state machine design</a:t>
            </a:r>
          </a:p>
          <a:p>
            <a:pPr marL="338328" indent="-173736">
              <a:spcBef>
                <a:spcPts val="500"/>
              </a:spcBef>
              <a:buFont typeface="Arial" panose="020B0604020202020204" pitchFamily="34" charset="0"/>
              <a:buChar char="•"/>
            </a:pPr>
            <a:r>
              <a:rPr lang="en-US" altLang="en-US" dirty="0"/>
              <a:t>recognize mistakes and omissions</a:t>
            </a:r>
          </a:p>
        </p:txBody>
      </p:sp>
    </p:spTree>
    <p:extLst>
      <p:ext uri="{BB962C8B-B14F-4D97-AF65-F5344CB8AC3E}">
        <p14:creationId xmlns:p14="http://schemas.microsoft.com/office/powerpoint/2010/main" val="3688994847"/>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SST Example: Login</a:t>
            </a:r>
          </a:p>
        </p:txBody>
      </p:sp>
      <p:graphicFrame>
        <p:nvGraphicFramePr>
          <p:cNvPr id="17" name="Object 14"/>
          <p:cNvGraphicFramePr>
            <a:graphicFrameLocks noGrp="1" noChangeAspect="1"/>
          </p:cNvGraphicFramePr>
          <p:nvPr>
            <p:ph idx="1"/>
            <p:extLst>
              <p:ext uri="{D42A27DB-BD31-4B8C-83A1-F6EECF244321}">
                <p14:modId xmlns:p14="http://schemas.microsoft.com/office/powerpoint/2010/main" val="1257194460"/>
              </p:ext>
            </p:extLst>
          </p:nvPr>
        </p:nvGraphicFramePr>
        <p:xfrm>
          <a:off x="381978" y="734299"/>
          <a:ext cx="5171925" cy="5685858"/>
        </p:xfrm>
        <a:graphic>
          <a:graphicData uri="http://schemas.openxmlformats.org/presentationml/2006/ole">
            <mc:AlternateContent xmlns:mc="http://schemas.openxmlformats.org/markup-compatibility/2006">
              <mc:Choice xmlns:v="urn:schemas-microsoft-com:vml" Requires="v">
                <p:oleObj spid="_x0000_s1042" name="Document" r:id="rId4" imgW="5696842" imgH="5838777" progId="Word.Document.8">
                  <p:embed/>
                </p:oleObj>
              </mc:Choice>
              <mc:Fallback>
                <p:oleObj name="Document" r:id="rId4" imgW="5696842" imgH="5838777"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978" y="734299"/>
                        <a:ext cx="5171925" cy="5685858"/>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37216462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0999" y="228987"/>
            <a:ext cx="8320035" cy="878059"/>
          </a:xfrm>
        </p:spPr>
        <p:txBody>
          <a:bodyPr/>
          <a:lstStyle/>
          <a:p>
            <a:r>
              <a:rPr lang="en-US" dirty="0"/>
              <a:t>Some Advantages of Using a State Machine</a:t>
            </a:r>
          </a:p>
        </p:txBody>
      </p:sp>
      <p:sp>
        <p:nvSpPr>
          <p:cNvPr id="3" name="Content Placeholder 2"/>
          <p:cNvSpPr>
            <a:spLocks noGrp="1"/>
          </p:cNvSpPr>
          <p:nvPr>
            <p:ph idx="1"/>
          </p:nvPr>
        </p:nvSpPr>
        <p:spPr>
          <a:xfrm>
            <a:off x="381000" y="1274263"/>
            <a:ext cx="8320035" cy="5014243"/>
          </a:xfrm>
        </p:spPr>
        <p:txBody>
          <a:bodyPr>
            <a:normAutofit fontScale="92500" lnSpcReduction="10000"/>
          </a:bodyPr>
          <a:lstStyle/>
          <a:p>
            <a:pPr>
              <a:lnSpc>
                <a:spcPct val="110000"/>
              </a:lnSpc>
            </a:pPr>
            <a:r>
              <a:rPr lang="en-US" sz="2400" dirty="0"/>
              <a:t>Becomes easier to understand program behavior intuitively:</a:t>
            </a:r>
          </a:p>
          <a:p>
            <a:pPr marL="338328" indent="-173736">
              <a:lnSpc>
                <a:spcPct val="110000"/>
              </a:lnSpc>
              <a:spcBef>
                <a:spcPts val="500"/>
              </a:spcBef>
              <a:buFont typeface="Arial" panose="020B0604020202020204" pitchFamily="34" charset="0"/>
              <a:buChar char="•"/>
            </a:pPr>
            <a:r>
              <a:rPr lang="en-US" dirty="0"/>
              <a:t>Specify initialization and cleanup at state entry/exit.</a:t>
            </a:r>
          </a:p>
          <a:p>
            <a:pPr marL="338328" indent="-173736">
              <a:lnSpc>
                <a:spcPct val="110000"/>
              </a:lnSpc>
              <a:spcBef>
                <a:spcPts val="500"/>
              </a:spcBef>
              <a:buFont typeface="Arial" panose="020B0604020202020204" pitchFamily="34" charset="0"/>
              <a:buChar char="•"/>
            </a:pPr>
            <a:r>
              <a:rPr lang="en-US" dirty="0"/>
              <a:t>Trace the state transitions to assure completeness, orthogonality, and termination.</a:t>
            </a:r>
          </a:p>
          <a:p>
            <a:pPr>
              <a:lnSpc>
                <a:spcPct val="110000"/>
              </a:lnSpc>
            </a:pPr>
            <a:r>
              <a:rPr lang="en-US" sz="2400" dirty="0"/>
              <a:t>Constrains the implementation:</a:t>
            </a:r>
          </a:p>
          <a:p>
            <a:pPr marL="338328" indent="-173736">
              <a:lnSpc>
                <a:spcPct val="110000"/>
              </a:lnSpc>
              <a:spcBef>
                <a:spcPts val="500"/>
              </a:spcBef>
              <a:buFont typeface="Arial" panose="020B0604020202020204" pitchFamily="34" charset="0"/>
              <a:buChar char="•"/>
            </a:pPr>
            <a:r>
              <a:rPr lang="en-US" dirty="0"/>
              <a:t>Valid state transitions are explicit.</a:t>
            </a:r>
          </a:p>
          <a:p>
            <a:pPr marL="338328" indent="-173736">
              <a:lnSpc>
                <a:spcPct val="110000"/>
              </a:lnSpc>
              <a:spcBef>
                <a:spcPts val="500"/>
              </a:spcBef>
              <a:buFont typeface="Arial" panose="020B0604020202020204" pitchFamily="34" charset="0"/>
              <a:buChar char="•"/>
            </a:pPr>
            <a:r>
              <a:rPr lang="en-US" dirty="0"/>
              <a:t>Entry and Exit conditions limit the scope of specific transition methods, reducing redundant code.</a:t>
            </a:r>
          </a:p>
          <a:p>
            <a:pPr marL="338328" indent="-173736">
              <a:lnSpc>
                <a:spcPct val="110000"/>
              </a:lnSpc>
              <a:spcBef>
                <a:spcPts val="500"/>
              </a:spcBef>
              <a:buFont typeface="Arial" panose="020B0604020202020204" pitchFamily="34" charset="0"/>
              <a:buChar char="•"/>
            </a:pPr>
            <a:r>
              <a:rPr lang="en-US" dirty="0"/>
              <a:t>State depends only on state values, not the transition paths.</a:t>
            </a:r>
          </a:p>
          <a:p>
            <a:pPr>
              <a:lnSpc>
                <a:spcPct val="110000"/>
              </a:lnSpc>
            </a:pPr>
            <a:r>
              <a:rPr lang="en-US" sz="2400" dirty="0"/>
              <a:t>Helps make the program more robust by guiding</a:t>
            </a:r>
          </a:p>
          <a:p>
            <a:pPr marL="338328" indent="-173736">
              <a:lnSpc>
                <a:spcPct val="110000"/>
              </a:lnSpc>
              <a:spcBef>
                <a:spcPts val="500"/>
              </a:spcBef>
              <a:buFont typeface="Arial" panose="020B0604020202020204" pitchFamily="34" charset="0"/>
              <a:buChar char="•"/>
            </a:pPr>
            <a:r>
              <a:rPr lang="en-US" dirty="0"/>
              <a:t>test case development</a:t>
            </a:r>
          </a:p>
          <a:p>
            <a:pPr marL="338328" indent="-173736">
              <a:lnSpc>
                <a:spcPct val="110000"/>
              </a:lnSpc>
              <a:spcBef>
                <a:spcPts val="500"/>
              </a:spcBef>
              <a:buFont typeface="Arial" panose="020B0604020202020204" pitchFamily="34" charset="0"/>
              <a:buChar char="•"/>
            </a:pPr>
            <a:r>
              <a:rPr lang="en-US" dirty="0"/>
              <a:t>specification of exception handling</a:t>
            </a:r>
          </a:p>
          <a:p>
            <a:pPr marL="338328" indent="-173736">
              <a:lnSpc>
                <a:spcPct val="110000"/>
              </a:lnSpc>
              <a:spcBef>
                <a:spcPts val="500"/>
              </a:spcBef>
              <a:buFont typeface="Arial" panose="020B0604020202020204" pitchFamily="34" charset="0"/>
              <a:buChar char="•"/>
            </a:pPr>
            <a:r>
              <a:rPr lang="en-US" dirty="0"/>
              <a:t>verification of the logic that implements transitions</a:t>
            </a:r>
          </a:p>
          <a:p>
            <a:endParaRPr lang="en-US" dirty="0"/>
          </a:p>
        </p:txBody>
      </p:sp>
    </p:spTree>
    <p:extLst>
      <p:ext uri="{BB962C8B-B14F-4D97-AF65-F5344CB8AC3E}">
        <p14:creationId xmlns:p14="http://schemas.microsoft.com/office/powerpoint/2010/main" val="37774428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Discussion</a:t>
            </a:r>
          </a:p>
        </p:txBody>
      </p:sp>
      <p:sp>
        <p:nvSpPr>
          <p:cNvPr id="3" name="Content Placeholder 2"/>
          <p:cNvSpPr>
            <a:spLocks noGrp="1"/>
          </p:cNvSpPr>
          <p:nvPr>
            <p:ph idx="1"/>
          </p:nvPr>
        </p:nvSpPr>
        <p:spPr/>
        <p:txBody>
          <a:bodyPr/>
          <a:lstStyle/>
          <a:p>
            <a:r>
              <a:rPr lang="en-US" dirty="0"/>
              <a:t>What are some examples of state machines?</a:t>
            </a:r>
          </a:p>
          <a:p>
            <a:r>
              <a:rPr lang="en-US" dirty="0"/>
              <a:t>Why don’t you use state machines?</a:t>
            </a:r>
          </a:p>
        </p:txBody>
      </p:sp>
    </p:spTree>
    <p:extLst>
      <p:ext uri="{BB962C8B-B14F-4D97-AF65-F5344CB8AC3E}">
        <p14:creationId xmlns:p14="http://schemas.microsoft.com/office/powerpoint/2010/main" val="3410691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Reviewing a State Machine</a:t>
            </a:r>
          </a:p>
        </p:txBody>
      </p:sp>
      <p:sp>
        <p:nvSpPr>
          <p:cNvPr id="3" name="Content Placeholder 2"/>
          <p:cNvSpPr>
            <a:spLocks noGrp="1"/>
          </p:cNvSpPr>
          <p:nvPr>
            <p:ph idx="1"/>
          </p:nvPr>
        </p:nvSpPr>
        <p:spPr>
          <a:xfrm>
            <a:off x="401934" y="1081758"/>
            <a:ext cx="8320035" cy="5242040"/>
          </a:xfrm>
        </p:spPr>
        <p:txBody>
          <a:bodyPr>
            <a:normAutofit lnSpcReduction="10000"/>
          </a:bodyPr>
          <a:lstStyle/>
          <a:p>
            <a:pPr marL="0" lvl="1" indent="0">
              <a:buNone/>
            </a:pPr>
            <a:r>
              <a:rPr lang="en-US" dirty="0"/>
              <a:t>For each state, verify that</a:t>
            </a:r>
          </a:p>
          <a:p>
            <a:pPr marL="338328" lvl="2" indent="-173736">
              <a:lnSpc>
                <a:spcPct val="110000"/>
              </a:lnSpc>
              <a:buFont typeface="Arial" panose="020B0604020202020204" pitchFamily="34" charset="0"/>
              <a:buChar char="•"/>
            </a:pPr>
            <a:r>
              <a:rPr lang="en-US" dirty="0"/>
              <a:t>the state can be reached</a:t>
            </a:r>
          </a:p>
          <a:p>
            <a:pPr marL="338328" lvl="2" indent="-173736">
              <a:lnSpc>
                <a:spcPct val="110000"/>
              </a:lnSpc>
              <a:buFont typeface="Arial" panose="020B0604020202020204" pitchFamily="34" charset="0"/>
              <a:buChar char="•"/>
            </a:pPr>
            <a:r>
              <a:rPr lang="en-US" dirty="0"/>
              <a:t>a path from the state to the end state exists</a:t>
            </a:r>
          </a:p>
          <a:p>
            <a:pPr marL="0" lvl="1" indent="0">
              <a:buNone/>
            </a:pPr>
            <a:r>
              <a:rPr lang="en-US" dirty="0"/>
              <a:t>For every combination of attribute values, verify that</a:t>
            </a:r>
          </a:p>
          <a:p>
            <a:pPr marL="338328" lvl="2" indent="-173736">
              <a:lnSpc>
                <a:spcPct val="110000"/>
              </a:lnSpc>
              <a:buFont typeface="Arial" panose="020B0604020202020204" pitchFamily="34" charset="0"/>
              <a:buChar char="•"/>
            </a:pPr>
            <a:r>
              <a:rPr lang="en-US" dirty="0"/>
              <a:t>a state is defined (completeness)</a:t>
            </a:r>
          </a:p>
          <a:p>
            <a:pPr marL="338328" lvl="2" indent="-173736">
              <a:lnSpc>
                <a:spcPct val="110000"/>
              </a:lnSpc>
              <a:buFont typeface="Arial" panose="020B0604020202020204" pitchFamily="34" charset="0"/>
              <a:buChar char="•"/>
            </a:pPr>
            <a:r>
              <a:rPr lang="en-US" dirty="0"/>
              <a:t>only a single state is defined (orthogonal)</a:t>
            </a:r>
          </a:p>
          <a:p>
            <a:pPr marL="0" lvl="1" indent="0">
              <a:buNone/>
            </a:pPr>
            <a:r>
              <a:rPr lang="en-US" dirty="0"/>
              <a:t>For each state, verify that every possible set of input values has</a:t>
            </a:r>
          </a:p>
          <a:p>
            <a:pPr marL="338328" lvl="2" indent="-173736">
              <a:lnSpc>
                <a:spcPct val="110000"/>
              </a:lnSpc>
              <a:buFont typeface="Arial" panose="020B0604020202020204" pitchFamily="34" charset="0"/>
              <a:buChar char="•"/>
            </a:pPr>
            <a:r>
              <a:rPr lang="en-US" dirty="0"/>
              <a:t>a transition defined (may be to the same state)</a:t>
            </a:r>
          </a:p>
          <a:p>
            <a:pPr marL="338328" lvl="2" indent="-173736">
              <a:lnSpc>
                <a:spcPct val="110000"/>
              </a:lnSpc>
              <a:buFont typeface="Arial" panose="020B0604020202020204" pitchFamily="34" charset="0"/>
              <a:buChar char="•"/>
            </a:pPr>
            <a:r>
              <a:rPr lang="en-US" dirty="0"/>
              <a:t>only one transition defined</a:t>
            </a:r>
          </a:p>
          <a:p>
            <a:pPr marL="338328" lvl="2" indent="-173736">
              <a:lnSpc>
                <a:spcPct val="110000"/>
              </a:lnSpc>
              <a:buFont typeface="Arial" panose="020B0604020202020204" pitchFamily="34" charset="0"/>
              <a:buChar char="•"/>
            </a:pPr>
            <a:r>
              <a:rPr lang="en-US" dirty="0"/>
              <a:t>state variables changed to the destination state</a:t>
            </a:r>
          </a:p>
          <a:p>
            <a:pPr marL="0" lvl="1" indent="0">
              <a:buNone/>
            </a:pPr>
            <a:r>
              <a:rPr lang="en-US" dirty="0"/>
              <a:t>Check with other views and verify that</a:t>
            </a:r>
          </a:p>
          <a:p>
            <a:pPr marL="338328" lvl="2" indent="-173736">
              <a:lnSpc>
                <a:spcPct val="110000"/>
              </a:lnSpc>
              <a:buFont typeface="Arial" panose="020B0604020202020204" pitchFamily="34" charset="0"/>
              <a:buChar char="•"/>
            </a:pPr>
            <a:r>
              <a:rPr lang="en-US" dirty="0"/>
              <a:t>all operational scenarios are supported</a:t>
            </a:r>
          </a:p>
          <a:p>
            <a:pPr marL="338328" lvl="2" indent="-173736">
              <a:lnSpc>
                <a:spcPct val="110000"/>
              </a:lnSpc>
              <a:buFont typeface="Arial" panose="020B0604020202020204" pitchFamily="34" charset="0"/>
              <a:buChar char="•"/>
            </a:pPr>
            <a:r>
              <a:rPr lang="en-US" dirty="0"/>
              <a:t>all necessary classes and methods are defined</a:t>
            </a:r>
          </a:p>
          <a:p>
            <a:pPr marL="338328" lvl="2" indent="-173736">
              <a:lnSpc>
                <a:spcPct val="110000"/>
              </a:lnSpc>
              <a:buFont typeface="Arial" panose="020B0604020202020204" pitchFamily="34" charset="0"/>
              <a:buChar char="•"/>
            </a:pPr>
            <a:r>
              <a:rPr lang="en-US" dirty="0"/>
              <a:t>the logic implements the state machine transitions correctly</a:t>
            </a:r>
          </a:p>
          <a:p>
            <a:pPr lvl="1"/>
            <a:endParaRPr lang="en-US" dirty="0"/>
          </a:p>
          <a:p>
            <a:pPr marL="171433" lvl="1" indent="0">
              <a:buNone/>
            </a:pPr>
            <a:endParaRPr lang="en-US" dirty="0"/>
          </a:p>
          <a:p>
            <a:pPr marL="171433" lvl="1" indent="0">
              <a:buNone/>
            </a:pPr>
            <a:endParaRPr lang="en-US" dirty="0"/>
          </a:p>
          <a:p>
            <a:pPr marL="171433" lvl="1" indent="0">
              <a:buNone/>
            </a:pPr>
            <a:endParaRPr lang="en-US" dirty="0"/>
          </a:p>
          <a:p>
            <a:pPr lvl="1" indent="0">
              <a:buNone/>
            </a:pPr>
            <a:endParaRPr lang="en-US" dirty="0"/>
          </a:p>
          <a:p>
            <a:pPr marL="727041" lvl="1" indent="-385763"/>
            <a:endParaRPr lang="en-US" dirty="0"/>
          </a:p>
        </p:txBody>
      </p:sp>
    </p:spTree>
    <p:extLst>
      <p:ext uri="{BB962C8B-B14F-4D97-AF65-F5344CB8AC3E}">
        <p14:creationId xmlns:p14="http://schemas.microsoft.com/office/powerpoint/2010/main" val="26624526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Problem: The Program Behaves Strangely</a:t>
            </a:r>
          </a:p>
        </p:txBody>
      </p:sp>
      <p:sp>
        <p:nvSpPr>
          <p:cNvPr id="3" name="Content Placeholder 2"/>
          <p:cNvSpPr>
            <a:spLocks noGrp="1"/>
          </p:cNvSpPr>
          <p:nvPr>
            <p:ph idx="1"/>
          </p:nvPr>
        </p:nvSpPr>
        <p:spPr/>
        <p:txBody>
          <a:bodyPr>
            <a:normAutofit/>
          </a:bodyPr>
          <a:lstStyle/>
          <a:p>
            <a:r>
              <a:rPr lang="en-US" dirty="0"/>
              <a:t>Problems include the following:</a:t>
            </a:r>
          </a:p>
          <a:p>
            <a:pPr marL="338328" lvl="1" indent="-173736"/>
            <a:r>
              <a:rPr lang="en-US" dirty="0"/>
              <a:t>The program hangs despite having no obvious infinite loop.</a:t>
            </a:r>
          </a:p>
          <a:p>
            <a:pPr marL="338328" lvl="1" indent="-173736"/>
            <a:r>
              <a:rPr lang="en-US" dirty="0"/>
              <a:t>Exception and error handling is a mess of spaghetti code that often fails.</a:t>
            </a:r>
          </a:p>
          <a:p>
            <a:pPr marL="338328" lvl="1" indent="-173736"/>
            <a:r>
              <a:rPr lang="en-US" dirty="0"/>
              <a:t>The program complexity is unmanageable, and the Activity and Sequence diagrams are too complicated to use.</a:t>
            </a:r>
          </a:p>
          <a:p>
            <a:pPr marL="338328" lvl="1" indent="-173736"/>
            <a:r>
              <a:rPr lang="en-US" dirty="0"/>
              <a:t>Every fix introduces new strange problems.</a:t>
            </a:r>
          </a:p>
          <a:p>
            <a:pPr marL="727041" lvl="1" indent="-385763"/>
            <a:endParaRPr lang="en-US" dirty="0"/>
          </a:p>
          <a:p>
            <a:r>
              <a:rPr lang="en-US" dirty="0"/>
              <a:t>Discussion: </a:t>
            </a:r>
            <a:r>
              <a:rPr lang="en-US" i="1" dirty="0"/>
              <a:t>In what systems have you seen similar problems? </a:t>
            </a:r>
          </a:p>
          <a:p>
            <a:pPr marL="338328" lvl="1" indent="-173736"/>
            <a:r>
              <a:rPr lang="en-US" dirty="0"/>
              <a:t>mobile phones</a:t>
            </a:r>
          </a:p>
          <a:p>
            <a:pPr marL="338328" lvl="1" indent="-173736"/>
            <a:r>
              <a:rPr lang="en-US" dirty="0"/>
              <a:t>video games</a:t>
            </a:r>
          </a:p>
          <a:p>
            <a:pPr marL="338328" lvl="1" indent="-173736"/>
            <a:r>
              <a:rPr lang="en-US" dirty="0"/>
              <a:t>logins and passwords</a:t>
            </a:r>
          </a:p>
          <a:p>
            <a:endParaRPr lang="en-US" dirty="0"/>
          </a:p>
          <a:p>
            <a:pPr marL="385763" indent="-385763">
              <a:buFont typeface="Arial" panose="020B0604020202020204" pitchFamily="34" charset="0"/>
              <a:buChar char="•"/>
            </a:pPr>
            <a:endParaRPr lang="en-US" dirty="0"/>
          </a:p>
          <a:p>
            <a:pPr marL="385763" indent="-385763">
              <a:buFont typeface="Arial" panose="020B0604020202020204" pitchFamily="34" charset="0"/>
              <a:buChar char="•"/>
            </a:pPr>
            <a:endParaRPr lang="en-US" dirty="0"/>
          </a:p>
        </p:txBody>
      </p:sp>
    </p:spTree>
    <p:extLst>
      <p:ext uri="{BB962C8B-B14F-4D97-AF65-F5344CB8AC3E}">
        <p14:creationId xmlns:p14="http://schemas.microsoft.com/office/powerpoint/2010/main" val="1778288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987"/>
            <a:ext cx="8426116" cy="878059"/>
          </a:xfrm>
        </p:spPr>
        <p:txBody>
          <a:bodyPr>
            <a:normAutofit/>
          </a:bodyPr>
          <a:lstStyle/>
          <a:p>
            <a:r>
              <a:rPr lang="en-US" dirty="0"/>
              <a:t>Solution: Define and Analyze State Machine</a:t>
            </a:r>
          </a:p>
        </p:txBody>
      </p:sp>
      <p:sp>
        <p:nvSpPr>
          <p:cNvPr id="3" name="Content Placeholder 2"/>
          <p:cNvSpPr>
            <a:spLocks noGrp="1"/>
          </p:cNvSpPr>
          <p:nvPr>
            <p:ph idx="1"/>
          </p:nvPr>
        </p:nvSpPr>
        <p:spPr/>
        <p:txBody>
          <a:bodyPr>
            <a:normAutofit/>
          </a:bodyPr>
          <a:lstStyle/>
          <a:p>
            <a:r>
              <a:rPr lang="en-US" dirty="0"/>
              <a:t>You probably have (or need) a state machine when the same input can trigger different actions.</a:t>
            </a:r>
          </a:p>
          <a:p>
            <a:r>
              <a:rPr lang="en-US" dirty="0"/>
              <a:t>State machines are defined by associating the value of the state variable(s) with a unique program state.</a:t>
            </a:r>
          </a:p>
          <a:p>
            <a:pPr marL="338328" lvl="1" indent="-173736"/>
            <a:r>
              <a:rPr lang="en-US" dirty="0"/>
              <a:t>State determines what actions and transitions are available.</a:t>
            </a:r>
          </a:p>
          <a:p>
            <a:pPr marL="338328" lvl="1" indent="-173736"/>
            <a:r>
              <a:rPr lang="en-US" dirty="0"/>
              <a:t>Changing state requires changing the state variable.</a:t>
            </a:r>
          </a:p>
          <a:p>
            <a:pPr lvl="1" indent="0">
              <a:buNone/>
            </a:pPr>
            <a:endParaRPr lang="en-US" dirty="0"/>
          </a:p>
          <a:p>
            <a:r>
              <a:rPr lang="en-US" dirty="0"/>
              <a:t>Needing multiple state variables for a state may indicate nested state machines. </a:t>
            </a:r>
          </a:p>
          <a:p>
            <a:pPr>
              <a:spcAft>
                <a:spcPts val="675"/>
              </a:spcAft>
            </a:pPr>
            <a:r>
              <a:rPr lang="en-US" altLang="en-US" dirty="0"/>
              <a:t>Without proper methods, it is rarely possible to understand or verify even modest-sized state machines.</a:t>
            </a:r>
          </a:p>
          <a:p>
            <a:endParaRPr lang="en-US" dirty="0"/>
          </a:p>
          <a:p>
            <a:endParaRPr lang="en-US" dirty="0"/>
          </a:p>
          <a:p>
            <a:pPr marL="385763" indent="-385763">
              <a:buFont typeface="Arial" panose="020B0604020202020204" pitchFamily="34" charset="0"/>
              <a:buChar char="•"/>
            </a:pPr>
            <a:endParaRPr lang="en-US" dirty="0"/>
          </a:p>
          <a:p>
            <a:pPr marL="385763" indent="-385763">
              <a:buFont typeface="Arial" panose="020B0604020202020204" pitchFamily="34" charset="0"/>
              <a:buChar char="•"/>
            </a:pPr>
            <a:endParaRPr lang="en-US" dirty="0"/>
          </a:p>
        </p:txBody>
      </p:sp>
    </p:spTree>
    <p:extLst>
      <p:ext uri="{BB962C8B-B14F-4D97-AF65-F5344CB8AC3E}">
        <p14:creationId xmlns:p14="http://schemas.microsoft.com/office/powerpoint/2010/main" val="3220084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The Need for a State Machine Model - 1</a:t>
            </a:r>
          </a:p>
        </p:txBody>
      </p:sp>
      <p:sp>
        <p:nvSpPr>
          <p:cNvPr id="3" name="Content Placeholder 2"/>
          <p:cNvSpPr>
            <a:spLocks noGrp="1"/>
          </p:cNvSpPr>
          <p:nvPr>
            <p:ph idx="1"/>
          </p:nvPr>
        </p:nvSpPr>
        <p:spPr/>
        <p:txBody>
          <a:bodyPr>
            <a:normAutofit/>
          </a:bodyPr>
          <a:lstStyle/>
          <a:p>
            <a:pPr marL="0" lvl="1" indent="0">
              <a:spcAft>
                <a:spcPts val="675"/>
              </a:spcAft>
              <a:buNone/>
            </a:pPr>
            <a:r>
              <a:rPr lang="en-US" altLang="en-US" dirty="0"/>
              <a:t>All computers and many programs are state machines.</a:t>
            </a:r>
          </a:p>
          <a:p>
            <a:pPr marL="0" lvl="1" indent="0">
              <a:spcAft>
                <a:spcPts val="675"/>
              </a:spcAft>
              <a:buNone/>
            </a:pPr>
            <a:r>
              <a:rPr lang="en-US" altLang="en-US" dirty="0"/>
              <a:t>Although some state machines are trivial, many are not.</a:t>
            </a:r>
          </a:p>
          <a:p>
            <a:pPr marL="0" lvl="1" indent="0">
              <a:spcAft>
                <a:spcPts val="675"/>
              </a:spcAft>
              <a:buNone/>
            </a:pPr>
            <a:r>
              <a:rPr lang="en-US" altLang="en-US" dirty="0"/>
              <a:t>You probably need to think in terms of a state machine when</a:t>
            </a:r>
          </a:p>
          <a:p>
            <a:pPr marL="338328" lvl="1" indent="-173736"/>
            <a:r>
              <a:rPr lang="en-US" altLang="en-US" dirty="0"/>
              <a:t>the same input can trigger different actions, such as</a:t>
            </a:r>
          </a:p>
          <a:p>
            <a:pPr marL="630936" lvl="2" indent="-173736"/>
            <a:r>
              <a:rPr lang="en-US" altLang="en-US" dirty="0"/>
              <a:t>modes of behavior like “normal,” “test,” and “maintenance” </a:t>
            </a:r>
          </a:p>
          <a:p>
            <a:pPr marL="630936" lvl="2" indent="-173736"/>
            <a:r>
              <a:rPr lang="en-US" altLang="en-US" dirty="0"/>
              <a:t>ABXY buttons for different characters or different situations in a video game</a:t>
            </a:r>
          </a:p>
          <a:p>
            <a:pPr marL="338328" lvl="1" indent="-173736">
              <a:buNone/>
            </a:pPr>
            <a:r>
              <a:rPr lang="en-US" altLang="en-US" dirty="0"/>
              <a:t>•	conditions or flags determine execution paths</a:t>
            </a:r>
          </a:p>
          <a:p>
            <a:pPr marL="338328" lvl="1" indent="-173736">
              <a:buNone/>
            </a:pPr>
            <a:r>
              <a:rPr lang="en-US" altLang="en-US" dirty="0"/>
              <a:t>•	conditions change as the code executes</a:t>
            </a:r>
          </a:p>
          <a:p>
            <a:pPr marL="0" lvl="1" indent="0">
              <a:spcBef>
                <a:spcPts val="1000"/>
              </a:spcBef>
              <a:spcAft>
                <a:spcPts val="675"/>
              </a:spcAft>
              <a:buNone/>
            </a:pPr>
            <a:r>
              <a:rPr lang="en-US" altLang="en-US" dirty="0"/>
              <a:t>Well-defined state machine designs can be precisely defined and verified to have certain properties.</a:t>
            </a:r>
            <a:endParaRPr lang="en-US" dirty="0"/>
          </a:p>
          <a:p>
            <a:endParaRPr lang="en-US" dirty="0"/>
          </a:p>
          <a:p>
            <a:endParaRPr lang="en-US" dirty="0"/>
          </a:p>
          <a:p>
            <a:pPr marL="385763" indent="-385763">
              <a:buFont typeface="Arial" panose="020B0604020202020204" pitchFamily="34" charset="0"/>
              <a:buChar char="•"/>
            </a:pPr>
            <a:endParaRPr lang="en-US" dirty="0"/>
          </a:p>
        </p:txBody>
      </p:sp>
    </p:spTree>
    <p:extLst>
      <p:ext uri="{BB962C8B-B14F-4D97-AF65-F5344CB8AC3E}">
        <p14:creationId xmlns:p14="http://schemas.microsoft.com/office/powerpoint/2010/main" val="16500578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The Need for a State Machine Model - 2</a:t>
            </a:r>
          </a:p>
        </p:txBody>
      </p:sp>
      <p:sp>
        <p:nvSpPr>
          <p:cNvPr id="3" name="Content Placeholder 2"/>
          <p:cNvSpPr>
            <a:spLocks noGrp="1"/>
          </p:cNvSpPr>
          <p:nvPr>
            <p:ph idx="1"/>
          </p:nvPr>
        </p:nvSpPr>
        <p:spPr/>
        <p:txBody>
          <a:bodyPr>
            <a:normAutofit/>
          </a:bodyPr>
          <a:lstStyle/>
          <a:p>
            <a:r>
              <a:rPr lang="en-US" dirty="0"/>
              <a:t>Effects (actions) can be far removed from the cause (setting the state variable).</a:t>
            </a:r>
          </a:p>
          <a:p>
            <a:r>
              <a:rPr lang="en-US" dirty="0"/>
              <a:t>Code changes can break seemingly unrelated functionality.</a:t>
            </a:r>
          </a:p>
          <a:p>
            <a:r>
              <a:rPr lang="en-US" dirty="0"/>
              <a:t>State machines simplify the connection between complicated logic and behavior. </a:t>
            </a:r>
          </a:p>
          <a:p>
            <a:pPr marL="338328" indent="-173736">
              <a:spcBef>
                <a:spcPts val="500"/>
              </a:spcBef>
              <a:buFont typeface="Arial" panose="020B0604020202020204" pitchFamily="34" charset="0"/>
              <a:buChar char="•"/>
            </a:pPr>
            <a:r>
              <a:rPr lang="en-US" dirty="0"/>
              <a:t>All states are defined.</a:t>
            </a:r>
          </a:p>
          <a:p>
            <a:pPr marL="338328" indent="-173736">
              <a:spcBef>
                <a:spcPts val="500"/>
              </a:spcBef>
              <a:buFont typeface="Arial" panose="020B0604020202020204" pitchFamily="34" charset="0"/>
              <a:buChar char="•"/>
            </a:pPr>
            <a:r>
              <a:rPr lang="en-US" dirty="0"/>
              <a:t>All states are unique.</a:t>
            </a:r>
          </a:p>
          <a:p>
            <a:pPr marL="338328" indent="-173736">
              <a:spcBef>
                <a:spcPts val="500"/>
              </a:spcBef>
              <a:buFont typeface="Arial" panose="020B0604020202020204" pitchFamily="34" charset="0"/>
              <a:buChar char="•"/>
            </a:pPr>
            <a:r>
              <a:rPr lang="en-US" dirty="0"/>
              <a:t>All state-to-state transitions are defined.</a:t>
            </a:r>
          </a:p>
          <a:p>
            <a:pPr marL="338328" indent="-173736">
              <a:spcBef>
                <a:spcPts val="500"/>
              </a:spcBef>
              <a:buFont typeface="Arial" panose="020B0604020202020204" pitchFamily="34" charset="0"/>
              <a:buChar char="•"/>
            </a:pPr>
            <a:r>
              <a:rPr lang="en-US" dirty="0"/>
              <a:t>Actions are defined for each transition.</a:t>
            </a:r>
          </a:p>
          <a:p>
            <a:r>
              <a:rPr lang="en-US" dirty="0"/>
              <a:t>Because evolved code seldom conforms to these properties, it can be very hard to analyze, debug, and modify. </a:t>
            </a:r>
          </a:p>
          <a:p>
            <a:endParaRPr lang="en-US" dirty="0"/>
          </a:p>
          <a:p>
            <a:endParaRPr lang="en-US" dirty="0"/>
          </a:p>
          <a:p>
            <a:endParaRPr lang="en-US" dirty="0"/>
          </a:p>
          <a:p>
            <a:pPr marL="385763" indent="-385763">
              <a:buFont typeface="Arial" panose="020B0604020202020204" pitchFamily="34" charset="0"/>
              <a:buChar char="•"/>
            </a:pPr>
            <a:endParaRPr lang="en-US" dirty="0"/>
          </a:p>
        </p:txBody>
      </p:sp>
    </p:spTree>
    <p:extLst>
      <p:ext uri="{BB962C8B-B14F-4D97-AF65-F5344CB8AC3E}">
        <p14:creationId xmlns:p14="http://schemas.microsoft.com/office/powerpoint/2010/main" val="2922761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Standard Representations</a:t>
            </a:r>
          </a:p>
        </p:txBody>
      </p:sp>
      <p:sp>
        <p:nvSpPr>
          <p:cNvPr id="3" name="Content Placeholder 2"/>
          <p:cNvSpPr>
            <a:spLocks noGrp="1"/>
          </p:cNvSpPr>
          <p:nvPr>
            <p:ph idx="1"/>
          </p:nvPr>
        </p:nvSpPr>
        <p:spPr>
          <a:xfrm>
            <a:off x="401934" y="1081758"/>
            <a:ext cx="8320035" cy="5213164"/>
          </a:xfrm>
        </p:spPr>
        <p:txBody>
          <a:bodyPr>
            <a:normAutofit fontScale="85000" lnSpcReduction="20000"/>
          </a:bodyPr>
          <a:lstStyle/>
          <a:p>
            <a:pPr>
              <a:lnSpc>
                <a:spcPct val="120000"/>
              </a:lnSpc>
            </a:pPr>
            <a:r>
              <a:rPr lang="en-US" sz="2400" dirty="0"/>
              <a:t>With standard state machine representations, some properties of state machine can be not only “obviously correct” but also </a:t>
            </a:r>
            <a:r>
              <a:rPr lang="en-US" sz="2400" i="1" dirty="0"/>
              <a:t>proven.</a:t>
            </a:r>
          </a:p>
          <a:p>
            <a:pPr marL="338328" indent="-173736">
              <a:lnSpc>
                <a:spcPct val="120000"/>
              </a:lnSpc>
              <a:spcBef>
                <a:spcPts val="500"/>
              </a:spcBef>
              <a:buFont typeface="Arial" panose="020B0604020202020204" pitchFamily="34" charset="0"/>
              <a:buChar char="•"/>
            </a:pPr>
            <a:r>
              <a:rPr lang="en-US" sz="2400" dirty="0"/>
              <a:t>Every state is unique (state orthogonality).</a:t>
            </a:r>
          </a:p>
          <a:p>
            <a:pPr marL="338328" indent="-173736">
              <a:lnSpc>
                <a:spcPct val="120000"/>
              </a:lnSpc>
              <a:spcBef>
                <a:spcPts val="500"/>
              </a:spcBef>
              <a:buFont typeface="Arial" panose="020B0604020202020204" pitchFamily="34" charset="0"/>
              <a:buChar char="•"/>
            </a:pPr>
            <a:r>
              <a:rPr lang="en-US" sz="2400" dirty="0"/>
              <a:t>Every state can be reached (state completeness).</a:t>
            </a:r>
          </a:p>
          <a:p>
            <a:pPr marL="338328" indent="-173736">
              <a:lnSpc>
                <a:spcPct val="120000"/>
              </a:lnSpc>
              <a:spcBef>
                <a:spcPts val="500"/>
              </a:spcBef>
              <a:buFont typeface="Arial" panose="020B0604020202020204" pitchFamily="34" charset="0"/>
              <a:buChar char="•"/>
            </a:pPr>
            <a:r>
              <a:rPr lang="en-US" sz="2400" dirty="0"/>
              <a:t>Every transition is defined with no gaps or overlap (transition orthogonality).</a:t>
            </a:r>
          </a:p>
          <a:p>
            <a:pPr marL="338328" indent="-173736">
              <a:lnSpc>
                <a:spcPct val="120000"/>
              </a:lnSpc>
              <a:spcBef>
                <a:spcPts val="500"/>
              </a:spcBef>
              <a:buFont typeface="Arial" panose="020B0604020202020204" pitchFamily="34" charset="0"/>
              <a:buChar char="•"/>
            </a:pPr>
            <a:r>
              <a:rPr lang="en-US" sz="2400" dirty="0"/>
              <a:t>The program will terminate.</a:t>
            </a:r>
            <a:endParaRPr lang="en-US" sz="2400" b="1" dirty="0"/>
          </a:p>
          <a:p>
            <a:pPr>
              <a:lnSpc>
                <a:spcPct val="120000"/>
              </a:lnSpc>
            </a:pPr>
            <a:r>
              <a:rPr lang="en-US" sz="2400" dirty="0"/>
              <a:t>Drawing a simple diagram can help you </a:t>
            </a:r>
          </a:p>
          <a:p>
            <a:pPr marL="338328" indent="-173736">
              <a:lnSpc>
                <a:spcPct val="120000"/>
              </a:lnSpc>
              <a:spcBef>
                <a:spcPts val="500"/>
              </a:spcBef>
              <a:buFont typeface="Arial" panose="020B0604020202020204" pitchFamily="34" charset="0"/>
              <a:buChar char="•"/>
            </a:pPr>
            <a:r>
              <a:rPr lang="en-US" sz="2400" dirty="0"/>
              <a:t>concisely record the key properties</a:t>
            </a:r>
          </a:p>
          <a:p>
            <a:pPr marL="338328" indent="-173736">
              <a:lnSpc>
                <a:spcPct val="120000"/>
              </a:lnSpc>
              <a:spcBef>
                <a:spcPts val="500"/>
              </a:spcBef>
              <a:buFont typeface="Arial" panose="020B0604020202020204" pitchFamily="34" charset="0"/>
              <a:buChar char="•"/>
            </a:pPr>
            <a:r>
              <a:rPr lang="en-US" sz="2400" dirty="0"/>
              <a:t>reason about the behavior</a:t>
            </a:r>
          </a:p>
          <a:p>
            <a:pPr marL="338328" indent="-173736">
              <a:lnSpc>
                <a:spcPct val="120000"/>
              </a:lnSpc>
              <a:spcBef>
                <a:spcPts val="500"/>
              </a:spcBef>
              <a:buFont typeface="Arial" panose="020B0604020202020204" pitchFamily="34" charset="0"/>
              <a:buChar char="•"/>
            </a:pPr>
            <a:r>
              <a:rPr lang="en-US" sz="2400" dirty="0"/>
              <a:t>verify that the logic implements the state model</a:t>
            </a:r>
          </a:p>
          <a:p>
            <a:pPr>
              <a:lnSpc>
                <a:spcPct val="120000"/>
              </a:lnSpc>
            </a:pPr>
            <a:r>
              <a:rPr lang="en-US" sz="2400" dirty="0"/>
              <a:t>Standard representation formats include</a:t>
            </a:r>
          </a:p>
          <a:p>
            <a:pPr marL="338328" indent="-173736">
              <a:lnSpc>
                <a:spcPct val="120000"/>
              </a:lnSpc>
              <a:spcBef>
                <a:spcPts val="500"/>
              </a:spcBef>
              <a:buFont typeface="Arial" panose="020B0604020202020204" pitchFamily="34" charset="0"/>
              <a:buChar char="•"/>
            </a:pPr>
            <a:r>
              <a:rPr lang="en-US" sz="2400" dirty="0"/>
              <a:t>state charts</a:t>
            </a:r>
          </a:p>
          <a:p>
            <a:pPr marL="338328" indent="-173736">
              <a:lnSpc>
                <a:spcPct val="120000"/>
              </a:lnSpc>
              <a:spcBef>
                <a:spcPts val="500"/>
              </a:spcBef>
              <a:buFont typeface="Arial" panose="020B0604020202020204" pitchFamily="34" charset="0"/>
              <a:buChar char="•"/>
            </a:pPr>
            <a:r>
              <a:rPr lang="en-US" sz="2400" dirty="0"/>
              <a:t>state specification tables</a:t>
            </a:r>
          </a:p>
          <a:p>
            <a:pPr marL="385763" indent="-385763">
              <a:buFont typeface="Arial" panose="020B0604020202020204" pitchFamily="34" charset="0"/>
              <a:buChar char="•"/>
            </a:pPr>
            <a:endParaRPr lang="en-US" b="1" dirty="0"/>
          </a:p>
          <a:p>
            <a:endParaRPr lang="en-US" dirty="0"/>
          </a:p>
        </p:txBody>
      </p:sp>
    </p:spTree>
    <p:extLst>
      <p:ext uri="{BB962C8B-B14F-4D97-AF65-F5344CB8AC3E}">
        <p14:creationId xmlns:p14="http://schemas.microsoft.com/office/powerpoint/2010/main" val="13065382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Example: Login Pseudocode</a:t>
            </a:r>
          </a:p>
        </p:txBody>
      </p:sp>
      <p:sp>
        <p:nvSpPr>
          <p:cNvPr id="3" name="Content Placeholder 2"/>
          <p:cNvSpPr>
            <a:spLocks noGrp="1"/>
          </p:cNvSpPr>
          <p:nvPr>
            <p:ph idx="1"/>
          </p:nvPr>
        </p:nvSpPr>
        <p:spPr>
          <a:xfrm>
            <a:off x="401934" y="1081758"/>
            <a:ext cx="8320035" cy="5014243"/>
          </a:xfrm>
        </p:spPr>
        <p:txBody>
          <a:bodyPr>
            <a:normAutofit/>
          </a:bodyPr>
          <a:lstStyle/>
          <a:p>
            <a:r>
              <a:rPr lang="en-US" sz="1600" dirty="0">
                <a:latin typeface="Courier New" panose="02070309020205020404" pitchFamily="49" charset="0"/>
                <a:cs typeface="Courier New" panose="02070309020205020404" pitchFamily="49" charset="0"/>
              </a:rPr>
              <a:t>Function Login </a:t>
            </a:r>
          </a:p>
          <a:p>
            <a:r>
              <a:rPr lang="en-US" sz="1600" dirty="0">
                <a:latin typeface="Courier New" panose="02070309020205020404" pitchFamily="49" charset="0"/>
                <a:cs typeface="Courier New" panose="02070309020205020404" pitchFamily="49" charset="0"/>
              </a:rPr>
              <a:t>Start</a:t>
            </a:r>
          </a:p>
          <a:p>
            <a:r>
              <a:rPr lang="en-US" sz="1600" dirty="0">
                <a:latin typeface="Courier New" panose="02070309020205020404" pitchFamily="49" charset="0"/>
                <a:cs typeface="Courier New" panose="02070309020205020404" pitchFamily="49" charset="0"/>
              </a:rPr>
              <a:t>if  </a:t>
            </a:r>
            <a:r>
              <a:rPr lang="en-US" sz="1600" dirty="0" err="1">
                <a:latin typeface="Courier New" panose="02070309020205020404" pitchFamily="49" charset="0"/>
                <a:cs typeface="Courier New" panose="02070309020205020404" pitchFamily="49" charset="0"/>
              </a:rPr>
              <a:t>UserName</a:t>
            </a:r>
            <a:r>
              <a:rPr lang="en-US" sz="1600" dirty="0">
                <a:latin typeface="Courier New" panose="02070309020205020404" pitchFamily="49" charset="0"/>
                <a:cs typeface="Courier New" panose="02070309020205020404" pitchFamily="49" charset="0"/>
              </a:rPr>
              <a:t> is null or empty</a:t>
            </a:r>
          </a:p>
          <a:p>
            <a:r>
              <a:rPr lang="en-US" sz="1600" dirty="0">
                <a:latin typeface="Courier New" panose="02070309020205020404" pitchFamily="49" charset="0"/>
                <a:cs typeface="Courier New" panose="02070309020205020404" pitchFamily="49" charset="0"/>
              </a:rPr>
              <a:t>       prompt  "Enter User Name”</a:t>
            </a:r>
          </a:p>
          <a:p>
            <a:r>
              <a:rPr lang="en-US" sz="1600" dirty="0">
                <a:latin typeface="Courier New" panose="02070309020205020404" pitchFamily="49" charset="0"/>
                <a:cs typeface="Courier New" panose="02070309020205020404" pitchFamily="49" charset="0"/>
              </a:rPr>
              <a:t>       get </a:t>
            </a:r>
            <a:r>
              <a:rPr lang="en-US" sz="1600" dirty="0" err="1">
                <a:latin typeface="Courier New" panose="02070309020205020404" pitchFamily="49" charset="0"/>
                <a:cs typeface="Courier New" panose="02070309020205020404" pitchFamily="49" charset="0"/>
              </a:rPr>
              <a:t>userName</a:t>
            </a:r>
            <a:r>
              <a:rPr lang="en-US" sz="1600" dirty="0">
                <a:latin typeface="Courier New" panose="02070309020205020404" pitchFamily="49" charset="0"/>
                <a:cs typeface="Courier New" panose="02070309020205020404" pitchFamily="49" charset="0"/>
              </a:rPr>
              <a:t> text</a:t>
            </a:r>
          </a:p>
          <a:p>
            <a:r>
              <a:rPr lang="en-US" sz="1600" dirty="0">
                <a:latin typeface="Courier New" panose="02070309020205020404" pitchFamily="49" charset="0"/>
                <a:cs typeface="Courier New" panose="02070309020205020404" pitchFamily="49" charset="0"/>
              </a:rPr>
              <a:t>If </a:t>
            </a:r>
            <a:r>
              <a:rPr lang="en-US" sz="1600" dirty="0" err="1">
                <a:latin typeface="Courier New" panose="02070309020205020404" pitchFamily="49" charset="0"/>
                <a:cs typeface="Courier New" panose="02070309020205020404" pitchFamily="49" charset="0"/>
              </a:rPr>
              <a:t>PassWord</a:t>
            </a:r>
            <a:r>
              <a:rPr lang="en-US" sz="1600" dirty="0">
                <a:latin typeface="Courier New" panose="02070309020205020404" pitchFamily="49" charset="0"/>
                <a:cs typeface="Courier New" panose="02070309020205020404" pitchFamily="49" charset="0"/>
              </a:rPr>
              <a:t> is null or empty</a:t>
            </a:r>
          </a:p>
          <a:p>
            <a:r>
              <a:rPr lang="en-US" sz="1600" dirty="0">
                <a:latin typeface="Courier New" panose="02070309020205020404" pitchFamily="49" charset="0"/>
                <a:cs typeface="Courier New" panose="02070309020205020404" pitchFamily="49" charset="0"/>
              </a:rPr>
              <a:t>      prompt  "Enter Password”</a:t>
            </a:r>
          </a:p>
          <a:p>
            <a:r>
              <a:rPr lang="en-US" sz="1600" dirty="0">
                <a:latin typeface="Courier New" panose="02070309020205020404" pitchFamily="49" charset="0"/>
                <a:cs typeface="Courier New" panose="02070309020205020404" pitchFamily="49" charset="0"/>
              </a:rPr>
              <a:t>       get </a:t>
            </a:r>
            <a:r>
              <a:rPr lang="en-US" sz="1600" dirty="0" err="1">
                <a:latin typeface="Courier New" panose="02070309020205020404" pitchFamily="49" charset="0"/>
                <a:cs typeface="Courier New" panose="02070309020205020404" pitchFamily="49" charset="0"/>
              </a:rPr>
              <a:t>PassWord</a:t>
            </a:r>
            <a:r>
              <a:rPr lang="en-US" sz="1600" dirty="0">
                <a:latin typeface="Courier New" panose="02070309020205020404" pitchFamily="49" charset="0"/>
                <a:cs typeface="Courier New" panose="02070309020205020404" pitchFamily="49" charset="0"/>
              </a:rPr>
              <a:t> text  </a:t>
            </a:r>
          </a:p>
          <a:p>
            <a:r>
              <a:rPr lang="en-US" sz="1600" dirty="0">
                <a:latin typeface="Courier New" panose="02070309020205020404" pitchFamily="49" charset="0"/>
                <a:cs typeface="Courier New" panose="02070309020205020404" pitchFamily="49" charset="0"/>
              </a:rPr>
              <a:t> Check </a:t>
            </a:r>
            <a:r>
              <a:rPr lang="en-US" sz="1600" dirty="0" err="1">
                <a:latin typeface="Courier New" panose="02070309020205020404" pitchFamily="49" charset="0"/>
                <a:cs typeface="Courier New" panose="02070309020205020404" pitchFamily="49" charset="0"/>
              </a:rPr>
              <a:t>UserName</a:t>
            </a:r>
            <a:r>
              <a:rPr lang="en-US" sz="1600" dirty="0">
                <a:latin typeface="Courier New" panose="02070309020205020404" pitchFamily="49" charset="0"/>
                <a:cs typeface="Courier New" panose="02070309020205020404" pitchFamily="49" charset="0"/>
              </a:rPr>
              <a:t>, Check </a:t>
            </a:r>
            <a:r>
              <a:rPr lang="en-US" sz="1600" dirty="0" err="1">
                <a:latin typeface="Courier New" panose="02070309020205020404" pitchFamily="49" charset="0"/>
                <a:cs typeface="Courier New" panose="02070309020205020404" pitchFamily="49" charset="0"/>
              </a:rPr>
              <a:t>PassWord</a:t>
            </a:r>
            <a:endParaRPr lang="en-US" sz="1600" dirty="0">
              <a:latin typeface="Courier New" panose="02070309020205020404" pitchFamily="49" charset="0"/>
              <a:cs typeface="Courier New" panose="02070309020205020404" pitchFamily="49" charset="0"/>
            </a:endParaRPr>
          </a:p>
          <a:p>
            <a:r>
              <a:rPr lang="en-US" sz="1600" dirty="0">
                <a:latin typeface="Courier New" panose="02070309020205020404" pitchFamily="49" charset="0"/>
                <a:cs typeface="Courier New" panose="02070309020205020404" pitchFamily="49" charset="0"/>
              </a:rPr>
              <a:t>If  </a:t>
            </a:r>
            <a:r>
              <a:rPr lang="en-US" sz="1600" dirty="0" err="1">
                <a:latin typeface="Courier New" panose="02070309020205020404" pitchFamily="49" charset="0"/>
                <a:cs typeface="Courier New" panose="02070309020205020404" pitchFamily="49" charset="0"/>
              </a:rPr>
              <a:t>UserName</a:t>
            </a:r>
            <a:r>
              <a:rPr lang="en-US" sz="1600" dirty="0">
                <a:latin typeface="Courier New" panose="02070309020205020404" pitchFamily="49" charset="0"/>
                <a:cs typeface="Courier New" panose="02070309020205020404" pitchFamily="49" charset="0"/>
              </a:rPr>
              <a:t> is valid AND </a:t>
            </a:r>
            <a:r>
              <a:rPr lang="en-US" sz="1600" dirty="0" err="1">
                <a:latin typeface="Courier New" panose="02070309020205020404" pitchFamily="49" charset="0"/>
                <a:cs typeface="Courier New" panose="02070309020205020404" pitchFamily="49" charset="0"/>
              </a:rPr>
              <a:t>PassWord</a:t>
            </a:r>
            <a:r>
              <a:rPr lang="en-US" sz="1600" dirty="0">
                <a:latin typeface="Courier New" panose="02070309020205020404" pitchFamily="49" charset="0"/>
                <a:cs typeface="Courier New" panose="02070309020205020404" pitchFamily="49" charset="0"/>
              </a:rPr>
              <a:t> is valid</a:t>
            </a:r>
          </a:p>
          <a:p>
            <a:r>
              <a:rPr lang="en-US" sz="1600" dirty="0">
                <a:latin typeface="Courier New" panose="02070309020205020404" pitchFamily="49" charset="0"/>
                <a:cs typeface="Courier New" panose="02070309020205020404" pitchFamily="49" charset="0"/>
              </a:rPr>
              <a:t>......</a:t>
            </a:r>
            <a:r>
              <a:rPr lang="en-US" sz="1600" dirty="0" err="1">
                <a:latin typeface="Courier New" panose="02070309020205020404" pitchFamily="49" charset="0"/>
                <a:cs typeface="Courier New" panose="02070309020205020404" pitchFamily="49" charset="0"/>
              </a:rPr>
              <a:t>goto</a:t>
            </a:r>
            <a:r>
              <a:rPr lang="en-US" sz="1600" dirty="0">
                <a:latin typeface="Courier New" panose="02070309020205020404" pitchFamily="49" charset="0"/>
                <a:cs typeface="Courier New" panose="02070309020205020404" pitchFamily="49" charset="0"/>
              </a:rPr>
              <a:t> End </a:t>
            </a:r>
          </a:p>
          <a:p>
            <a:r>
              <a:rPr lang="en-US" sz="1600" dirty="0" err="1">
                <a:latin typeface="Courier New" panose="02070309020205020404" pitchFamily="49" charset="0"/>
                <a:cs typeface="Courier New" panose="02070309020205020404" pitchFamily="49" charset="0"/>
              </a:rPr>
              <a:t>goto</a:t>
            </a:r>
            <a:r>
              <a:rPr lang="en-US" sz="1600" dirty="0">
                <a:latin typeface="Courier New" panose="02070309020205020404" pitchFamily="49" charset="0"/>
                <a:cs typeface="Courier New" panose="02070309020205020404" pitchFamily="49" charset="0"/>
              </a:rPr>
              <a:t> Start</a:t>
            </a:r>
          </a:p>
          <a:p>
            <a:r>
              <a:rPr lang="en-US" sz="1600" dirty="0">
                <a:latin typeface="Courier New" panose="02070309020205020404" pitchFamily="49" charset="0"/>
                <a:cs typeface="Courier New" panose="02070309020205020404" pitchFamily="49" charset="0"/>
              </a:rPr>
              <a:t>End</a:t>
            </a:r>
          </a:p>
          <a:p>
            <a:endParaRPr lang="en-US" dirty="0"/>
          </a:p>
        </p:txBody>
      </p:sp>
      <p:sp>
        <p:nvSpPr>
          <p:cNvPr id="4" name="TextBox 3"/>
          <p:cNvSpPr txBox="1"/>
          <p:nvPr/>
        </p:nvSpPr>
        <p:spPr>
          <a:xfrm>
            <a:off x="5861602" y="1081758"/>
            <a:ext cx="3307246" cy="5078313"/>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Without proper methods, it is rarely possible to understand or verify even modest-sized state machines.</a:t>
            </a:r>
          </a:p>
          <a:p>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This pseudocode quickly becomes very complicated.</a:t>
            </a:r>
          </a:p>
          <a:p>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Complicated code is hard to understand and verify for correctness.</a:t>
            </a:r>
          </a:p>
          <a:p>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We need a simpler representation to help us reason about the behavior.</a:t>
            </a:r>
          </a:p>
        </p:txBody>
      </p:sp>
    </p:spTree>
    <p:extLst>
      <p:ext uri="{BB962C8B-B14F-4D97-AF65-F5344CB8AC3E}">
        <p14:creationId xmlns:p14="http://schemas.microsoft.com/office/powerpoint/2010/main" val="3747522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5458" name="Rectangle 3074"/>
          <p:cNvSpPr>
            <a:spLocks noGrp="1" noChangeArrowheads="1"/>
          </p:cNvSpPr>
          <p:nvPr>
            <p:ph type="title"/>
          </p:nvPr>
        </p:nvSpPr>
        <p:spPr>
          <a:xfrm>
            <a:off x="264697" y="177467"/>
            <a:ext cx="7421563" cy="561975"/>
          </a:xfrm>
          <a:noFill/>
          <a:ln/>
        </p:spPr>
        <p:txBody>
          <a:bodyPr vert="horz" lIns="115889" tIns="57150" rIns="115889" bIns="57150" rtlCol="0" anchor="ctr">
            <a:normAutofit/>
          </a:bodyPr>
          <a:lstStyle/>
          <a:p>
            <a:r>
              <a:rPr lang="en-US" altLang="en-US" dirty="0"/>
              <a:t>Login State Chart Simplifies the Design</a:t>
            </a:r>
          </a:p>
        </p:txBody>
      </p:sp>
      <p:pic>
        <p:nvPicPr>
          <p:cNvPr id="915471" name="Picture 3087"/>
          <p:cNvPicPr>
            <a:picLocks noGrp="1" noChangeAspect="1" noChangeArrowheads="1"/>
          </p:cNvPicPr>
          <p:nvPr>
            <p:ph idx="1"/>
          </p:nvPr>
        </p:nvPicPr>
        <p:blipFill>
          <a:blip r:embed="rId3" cstate="screen">
            <a:extLst>
              <a:ext uri="{28A0092B-C50C-407E-A947-70E740481C1C}">
                <a14:useLocalDpi xmlns:a14="http://schemas.microsoft.com/office/drawing/2010/main"/>
              </a:ext>
            </a:extLst>
          </a:blip>
          <a:srcRect/>
          <a:stretch>
            <a:fillRect/>
          </a:stretch>
        </p:blipFill>
        <p:spPr>
          <a:xfrm>
            <a:off x="252146" y="1128150"/>
            <a:ext cx="5702301" cy="5048579"/>
          </a:xfrm>
          <a:noFill/>
          <a:ln/>
          <a:extLst>
            <a:ext uri="{91240B29-F687-4f45-9708-019B960494DF}">
              <a14:hiddenLine xmlns:a14="http://schemas.microsoft.com/office/drawing/2010/main" xmlns="" w="9525">
                <a:solidFill>
                  <a:schemeClr val="tx1"/>
                </a:solidFill>
                <a:miter lim="800000"/>
                <a:headEnd/>
                <a:tailEnd/>
              </a14:hiddenLine>
            </a:ext>
          </a:extLst>
        </p:spPr>
      </p:pic>
      <p:sp>
        <p:nvSpPr>
          <p:cNvPr id="2" name="TextBox 1"/>
          <p:cNvSpPr txBox="1"/>
          <p:nvPr/>
        </p:nvSpPr>
        <p:spPr>
          <a:xfrm>
            <a:off x="6769764" y="2974257"/>
            <a:ext cx="1742785" cy="403957"/>
          </a:xfrm>
          <a:prstGeom prst="rect">
            <a:avLst/>
          </a:prstGeom>
          <a:noFill/>
        </p:spPr>
        <p:txBody>
          <a:bodyPr wrap="none" rtlCol="0">
            <a:spAutoFit/>
          </a:bodyPr>
          <a:lstStyle/>
          <a:p>
            <a:r>
              <a:rPr lang="en-US" sz="2000" dirty="0">
                <a:latin typeface="Arial" panose="020B0604020202020204" pitchFamily="34" charset="0"/>
                <a:cs typeface="Arial" panose="020B0604020202020204" pitchFamily="34" charset="0"/>
              </a:rPr>
              <a:t>Only 4 states</a:t>
            </a:r>
          </a:p>
        </p:txBody>
      </p:sp>
      <p:sp>
        <p:nvSpPr>
          <p:cNvPr id="3" name="TextBox 2"/>
          <p:cNvSpPr txBox="1"/>
          <p:nvPr/>
        </p:nvSpPr>
        <p:spPr>
          <a:xfrm>
            <a:off x="6760493" y="3475853"/>
            <a:ext cx="2190023" cy="403957"/>
          </a:xfrm>
          <a:prstGeom prst="rect">
            <a:avLst/>
          </a:prstGeom>
          <a:noFill/>
        </p:spPr>
        <p:txBody>
          <a:bodyPr wrap="none" rtlCol="0">
            <a:spAutoFit/>
          </a:bodyPr>
          <a:lstStyle/>
          <a:p>
            <a:r>
              <a:rPr lang="en-US" sz="2000" dirty="0">
                <a:latin typeface="Arial" panose="020B0604020202020204" pitchFamily="34" charset="0"/>
                <a:cs typeface="Arial" panose="020B0604020202020204" pitchFamily="34" charset="0"/>
              </a:rPr>
              <a:t>Only 7 transitions</a:t>
            </a:r>
          </a:p>
        </p:txBody>
      </p:sp>
      <p:sp>
        <p:nvSpPr>
          <p:cNvPr id="4" name="TextBox 3"/>
          <p:cNvSpPr txBox="1"/>
          <p:nvPr/>
        </p:nvSpPr>
        <p:spPr>
          <a:xfrm>
            <a:off x="6837139" y="4128935"/>
            <a:ext cx="2013372" cy="1143903"/>
          </a:xfrm>
          <a:prstGeom prst="rect">
            <a:avLst/>
          </a:prstGeom>
          <a:noFill/>
        </p:spPr>
        <p:txBody>
          <a:bodyPr wrap="none" rtlCol="0">
            <a:spAutoFit/>
          </a:bodyPr>
          <a:lstStyle/>
          <a:p>
            <a:r>
              <a:rPr lang="en-US" sz="2000" dirty="0">
                <a:latin typeface="Arial" panose="020B0604020202020204" pitchFamily="34" charset="0"/>
                <a:cs typeface="Arial" panose="020B0604020202020204" pitchFamily="34" charset="0"/>
              </a:rPr>
              <a:t>Easy to verify</a:t>
            </a:r>
          </a:p>
          <a:p>
            <a:pPr marL="356616" indent="-173736">
              <a:spcBef>
                <a:spcPts val="500"/>
              </a:spcBef>
              <a:buFont typeface="Arial" panose="020B0604020202020204" pitchFamily="34" charset="0"/>
              <a:buChar char="•"/>
            </a:pPr>
            <a:r>
              <a:rPr lang="en-US" sz="2000" dirty="0">
                <a:latin typeface="Arial" panose="020B0604020202020204" pitchFamily="34" charset="0"/>
                <a:cs typeface="Arial" panose="020B0604020202020204" pitchFamily="34" charset="0"/>
              </a:rPr>
              <a:t>orthogonality</a:t>
            </a:r>
          </a:p>
          <a:p>
            <a:pPr marL="356616" indent="-173736">
              <a:spcBef>
                <a:spcPts val="500"/>
              </a:spcBef>
              <a:buFont typeface="Arial" panose="020B0604020202020204" pitchFamily="34" charset="0"/>
              <a:buChar char="•"/>
            </a:pPr>
            <a:r>
              <a:rPr lang="en-US" sz="2000" dirty="0">
                <a:latin typeface="Arial" panose="020B0604020202020204" pitchFamily="34" charset="0"/>
                <a:cs typeface="Arial" panose="020B0604020202020204" pitchFamily="34" charset="0"/>
              </a:rPr>
              <a:t>termination</a:t>
            </a:r>
          </a:p>
        </p:txBody>
      </p:sp>
      <p:sp>
        <p:nvSpPr>
          <p:cNvPr id="7" name="TextBox 6"/>
          <p:cNvSpPr txBox="1"/>
          <p:nvPr/>
        </p:nvSpPr>
        <p:spPr>
          <a:xfrm>
            <a:off x="5686425" y="1256390"/>
            <a:ext cx="3457575" cy="1338828"/>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Focuses on what the logic </a:t>
            </a:r>
          </a:p>
          <a:p>
            <a:r>
              <a:rPr lang="en-US" sz="2000" dirty="0">
                <a:latin typeface="Arial" panose="020B0604020202020204" pitchFamily="34" charset="0"/>
                <a:cs typeface="Arial" panose="020B0604020202020204" pitchFamily="34" charset="0"/>
              </a:rPr>
              <a:t>must do (program behavior) </a:t>
            </a:r>
          </a:p>
          <a:p>
            <a:r>
              <a:rPr lang="en-US" sz="2000" dirty="0">
                <a:latin typeface="Arial" panose="020B0604020202020204" pitchFamily="34" charset="0"/>
                <a:cs typeface="Arial" panose="020B0604020202020204" pitchFamily="34" charset="0"/>
              </a:rPr>
              <a:t>rather than the static </a:t>
            </a:r>
          </a:p>
          <a:p>
            <a:r>
              <a:rPr lang="en-US" sz="2000" dirty="0">
                <a:latin typeface="Arial" panose="020B0604020202020204" pitchFamily="34" charset="0"/>
                <a:cs typeface="Arial" panose="020B0604020202020204" pitchFamily="34" charset="0"/>
              </a:rPr>
              <a:t>logic implementation. </a:t>
            </a:r>
          </a:p>
        </p:txBody>
      </p:sp>
    </p:spTree>
    <p:extLst>
      <p:ext uri="{BB962C8B-B14F-4D97-AF65-F5344CB8AC3E}">
        <p14:creationId xmlns:p14="http://schemas.microsoft.com/office/powerpoint/2010/main" val="296884481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branded template" id="{435DDD0E-63C9-4361-8CD0-D7B83D3A742E}" vid="{808AC1D1-171C-4717-BA28-314B3496F12F}"/>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SEI-branded template</Template>
  <TotalTime>92</TotalTime>
  <Words>2402</Words>
  <Application>Microsoft Office PowerPoint</Application>
  <PresentationFormat>On-screen Show (4:3)</PresentationFormat>
  <Paragraphs>317</Paragraphs>
  <Slides>14</Slides>
  <Notes>13</Notes>
  <HiddenSlides>0</HiddenSlides>
  <MMClips>0</MMClips>
  <ScaleCrop>false</ScaleCrop>
  <HeadingPairs>
    <vt:vector size="8" baseType="variant">
      <vt:variant>
        <vt:lpstr>Fonts Used</vt:lpstr>
      </vt:variant>
      <vt:variant>
        <vt:i4>3</vt:i4>
      </vt:variant>
      <vt:variant>
        <vt:lpstr>Theme</vt:lpstr>
      </vt:variant>
      <vt:variant>
        <vt:i4>2</vt:i4>
      </vt:variant>
      <vt:variant>
        <vt:lpstr>Embedded OLE Servers</vt:lpstr>
      </vt:variant>
      <vt:variant>
        <vt:i4>1</vt:i4>
      </vt:variant>
      <vt:variant>
        <vt:lpstr>Slide Titles</vt:lpstr>
      </vt:variant>
      <vt:variant>
        <vt:i4>14</vt:i4>
      </vt:variant>
    </vt:vector>
  </HeadingPairs>
  <TitlesOfParts>
    <vt:vector size="20" baseType="lpstr">
      <vt:lpstr>Arial</vt:lpstr>
      <vt:lpstr>Calibri</vt:lpstr>
      <vt:lpstr>Courier New</vt:lpstr>
      <vt:lpstr>SEI_Template</vt:lpstr>
      <vt:lpstr>1_SEI_template</vt:lpstr>
      <vt:lpstr>Document</vt:lpstr>
      <vt:lpstr>A Discipline for  Software Engineering</vt:lpstr>
      <vt:lpstr>Document Markings</vt:lpstr>
      <vt:lpstr>Problem: The Program Behaves Strangely</vt:lpstr>
      <vt:lpstr>Solution: Define and Analyze State Machine</vt:lpstr>
      <vt:lpstr>The Need for a State Machine Model - 1</vt:lpstr>
      <vt:lpstr>The Need for a State Machine Model - 2</vt:lpstr>
      <vt:lpstr>Standard Representations</vt:lpstr>
      <vt:lpstr>Example: Login Pseudocode</vt:lpstr>
      <vt:lpstr>Login State Chart Simplifies the Design</vt:lpstr>
      <vt:lpstr>State Specification Template </vt:lpstr>
      <vt:lpstr>SST Example: Login</vt:lpstr>
      <vt:lpstr>Some Advantages of Using a State Machine</vt:lpstr>
      <vt:lpstr>Discussion</vt:lpstr>
      <vt:lpstr>Reviewing a State Machine</vt:lpstr>
    </vt:vector>
  </TitlesOfParts>
  <Company>Software Engineering Institute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Tamara</dc:creator>
  <cp:lastModifiedBy>Sheela Nath</cp:lastModifiedBy>
  <cp:revision>18</cp:revision>
  <cp:lastPrinted>2015-11-05T19:18:24Z</cp:lastPrinted>
  <dcterms:created xsi:type="dcterms:W3CDTF">2018-11-07T20:50:28Z</dcterms:created>
  <dcterms:modified xsi:type="dcterms:W3CDTF">2020-04-22T21:06:04Z</dcterms:modified>
</cp:coreProperties>
</file>